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90" r:id="rId3"/>
    <p:sldId id="284" r:id="rId4"/>
    <p:sldId id="257" r:id="rId5"/>
    <p:sldId id="285" r:id="rId6"/>
    <p:sldId id="286" r:id="rId7"/>
    <p:sldId id="287" r:id="rId8"/>
    <p:sldId id="288" r:id="rId9"/>
    <p:sldId id="289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CE88F-E879-4AAF-8012-F972023252E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E60BF-F6C4-4D86-A64D-CFDB4CA7B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6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E60BF-F6C4-4D86-A64D-CFDB4CA7BC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32FD-514B-4F3A-B802-92A7CE7AE8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201B-886D-4C96-BBDB-E35149019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32FD-514B-4F3A-B802-92A7CE7AE8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201B-886D-4C96-BBDB-E35149019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32FD-514B-4F3A-B802-92A7CE7AE8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201B-886D-4C96-BBDB-E35149019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32FD-514B-4F3A-B802-92A7CE7AE8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201B-886D-4C96-BBDB-E35149019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32FD-514B-4F3A-B802-92A7CE7AE8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201B-886D-4C96-BBDB-E35149019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32FD-514B-4F3A-B802-92A7CE7AE8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201B-886D-4C96-BBDB-E35149019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32FD-514B-4F3A-B802-92A7CE7AE8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201B-886D-4C96-BBDB-E35149019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32FD-514B-4F3A-B802-92A7CE7AE8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201B-886D-4C96-BBDB-E35149019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32FD-514B-4F3A-B802-92A7CE7AE8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201B-886D-4C96-BBDB-E35149019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32FD-514B-4F3A-B802-92A7CE7AE8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1201B-886D-4C96-BBDB-E35149019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32FD-514B-4F3A-B802-92A7CE7AE8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201B-886D-4C96-BBDB-E35149019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A132FD-514B-4F3A-B802-92A7CE7AE8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8A1201B-886D-4C96-BBDB-E35149019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Семинар для учителей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информатики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3027651">
            <a:off x="-260070" y="4004318"/>
            <a:ext cx="19832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октября</a:t>
            </a:r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986766">
            <a:off x="1305807" y="5601427"/>
            <a:ext cx="19284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Ведущий: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Карабанов А.В.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методист ИТ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9140000">
            <a:off x="3914231" y="3550036"/>
            <a:ext cx="5648623" cy="120430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Перебор и способы его сокращения</a:t>
            </a:r>
            <a:endParaRPr lang="ru-RU" sz="5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16224" cy="2016224"/>
          </a:xfrm>
          <a:prstGeom prst="ellipse">
            <a:avLst/>
          </a:prstGeom>
          <a:ln w="0" cap="rnd">
            <a:solidFill>
              <a:schemeClr val="bg1"/>
            </a:solidFill>
            <a:prstDash val="solid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extrusionH="76200" contourW="50800"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Сокращение итераций перебора: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100628"/>
            <a:ext cx="8728521" cy="5352708"/>
          </a:xfrm>
        </p:spPr>
        <p:txBody>
          <a:bodyPr>
            <a:noAutofit/>
          </a:bodyPr>
          <a:lstStyle/>
          <a:p>
            <a:pPr marL="0" indent="0"/>
            <a:r>
              <a:rPr lang="ru-RU" sz="2800" dirty="0" smtClean="0"/>
              <a:t>не отказываясь от идеи перебора, попробуем сократить число его итераций! </a:t>
            </a:r>
          </a:p>
          <a:p>
            <a:pPr marL="0" indent="0"/>
            <a:endParaRPr lang="ru-RU" sz="2800" dirty="0"/>
          </a:p>
          <a:p>
            <a:pPr marL="0" indent="0"/>
            <a:r>
              <a:rPr lang="ru-RU" sz="2800" dirty="0" smtClean="0"/>
              <a:t>Задача на нахождение количества делителей числа </a:t>
            </a:r>
            <a:r>
              <a:rPr lang="en-US" sz="2800" dirty="0" smtClean="0"/>
              <a:t>n</a:t>
            </a:r>
            <a:r>
              <a:rPr lang="ru-RU" sz="2800" dirty="0" smtClean="0"/>
              <a:t>: дано число </a:t>
            </a:r>
            <a:r>
              <a:rPr lang="en-US" sz="2800" dirty="0" smtClean="0"/>
              <a:t>n</a:t>
            </a:r>
            <a:r>
              <a:rPr lang="ru-RU" sz="2800" dirty="0" smtClean="0"/>
              <a:t>, определить количество его делителей.</a:t>
            </a:r>
          </a:p>
          <a:p>
            <a:pPr marL="0" indent="0"/>
            <a:r>
              <a:rPr lang="ru-RU" sz="2800" dirty="0" smtClean="0"/>
              <a:t>Пример: </a:t>
            </a:r>
            <a:r>
              <a:rPr lang="en-US" sz="2800" dirty="0" smtClean="0"/>
              <a:t>n =</a:t>
            </a:r>
            <a:r>
              <a:rPr lang="ru-RU" sz="2800" dirty="0" smtClean="0"/>
              <a:t> 28.</a:t>
            </a:r>
          </a:p>
          <a:p>
            <a:pPr marL="0" indent="0"/>
            <a:r>
              <a:rPr lang="ru-RU" sz="2800" dirty="0" smtClean="0"/>
              <a:t>Ответ: </a:t>
            </a:r>
            <a:r>
              <a:rPr lang="en-US" sz="2800" dirty="0" smtClean="0"/>
              <a:t>6</a:t>
            </a:r>
            <a:r>
              <a:rPr lang="ru-RU" sz="2800" dirty="0" smtClean="0"/>
              <a:t> (1</a:t>
            </a:r>
            <a:r>
              <a:rPr lang="en-US" sz="2800" dirty="0" smtClean="0"/>
              <a:t>, 2, 4, 7, 14, 28</a:t>
            </a:r>
            <a:r>
              <a:rPr lang="ru-RU" sz="2800" dirty="0" smtClean="0"/>
              <a:t>).</a:t>
            </a:r>
          </a:p>
          <a:p>
            <a:pPr marL="0" indent="0"/>
            <a:endParaRPr lang="ru-RU" sz="2800" dirty="0"/>
          </a:p>
          <a:p>
            <a:pPr marL="0" indent="0"/>
            <a:r>
              <a:rPr lang="ru-RU" sz="2800" dirty="0" smtClean="0"/>
              <a:t>Полный перебор: проверять все числа от 1 до </a:t>
            </a:r>
            <a:r>
              <a:rPr lang="en-US" sz="2800" dirty="0" smtClean="0"/>
              <a:t>n</a:t>
            </a:r>
            <a:r>
              <a:rPr lang="ru-RU" sz="2800" dirty="0" smtClean="0"/>
              <a:t>.</a:t>
            </a:r>
          </a:p>
          <a:p>
            <a:pPr marL="0" indent="0"/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endParaRPr lang="ru-RU" sz="28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0" indent="0"/>
            <a:endParaRPr lang="ru-RU" sz="2800" dirty="0"/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Сокращение итераций перебора: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07975" y="1100628"/>
                <a:ext cx="8728521" cy="5352708"/>
              </a:xfrm>
            </p:spPr>
            <p:txBody>
              <a:bodyPr>
                <a:noAutofit/>
              </a:bodyPr>
              <a:lstStyle/>
              <a:p>
                <a:pPr marL="0" indent="0"/>
                <a:r>
                  <a:rPr lang="ru-RU" sz="2800" dirty="0" smtClean="0"/>
                  <a:t>Задача на нахождение количества делителей числа 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: дано число 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, определить количество его делителей.</a:t>
                </a:r>
              </a:p>
              <a:p>
                <a:pPr marL="0" indent="0"/>
                <a:r>
                  <a:rPr lang="ru-RU" sz="2800" dirty="0" smtClean="0"/>
                  <a:t>Пример: </a:t>
                </a:r>
                <a:r>
                  <a:rPr lang="en-US" sz="2800" dirty="0" smtClean="0"/>
                  <a:t>n =</a:t>
                </a:r>
                <a:r>
                  <a:rPr lang="ru-RU" sz="2800" dirty="0" smtClean="0"/>
                  <a:t> 28.</a:t>
                </a:r>
              </a:p>
              <a:p>
                <a:pPr marL="0" indent="0"/>
                <a:r>
                  <a:rPr lang="ru-RU" sz="2800" dirty="0" smtClean="0"/>
                  <a:t>Ответ: </a:t>
                </a:r>
                <a:r>
                  <a:rPr lang="en-US" sz="2800" dirty="0" smtClean="0"/>
                  <a:t>6</a:t>
                </a:r>
                <a:r>
                  <a:rPr lang="ru-RU" sz="2800" dirty="0" smtClean="0"/>
                  <a:t> (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4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7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14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28</a:t>
                </a:r>
                <a:r>
                  <a:rPr lang="ru-RU" sz="2800" dirty="0" smtClean="0"/>
                  <a:t>).</a:t>
                </a:r>
              </a:p>
              <a:p>
                <a:pPr marL="0" indent="0"/>
                <a:endParaRPr lang="ru-RU" sz="2800" dirty="0" smtClean="0"/>
              </a:p>
              <a:p>
                <a:pPr marL="0" indent="0"/>
                <a:r>
                  <a:rPr lang="ru-RU" sz="2800" dirty="0" smtClean="0"/>
                  <a:t>Идея: если </a:t>
                </a:r>
                <a:r>
                  <a:rPr lang="en-US" sz="2800" dirty="0" smtClean="0"/>
                  <a:t>d – </a:t>
                </a:r>
                <a:r>
                  <a:rPr lang="ru-RU" sz="2800" dirty="0" smtClean="0"/>
                  <a:t>делитель 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800" dirty="0" smtClean="0"/>
                  <a:t> - </a:t>
                </a:r>
                <a:r>
                  <a:rPr lang="ru-RU" sz="2800" dirty="0" smtClean="0"/>
                  <a:t>тоже делитель 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.</a:t>
                </a:r>
                <a:endParaRPr lang="ru-RU" sz="2800" dirty="0"/>
              </a:p>
              <a:p>
                <a:pPr marL="0" indent="0"/>
                <a:r>
                  <a:rPr lang="ru-RU" sz="2800" dirty="0" smtClean="0"/>
                  <a:t>Быстрый перебор</a:t>
                </a:r>
                <a:r>
                  <a:rPr lang="ru-RU" sz="2800" dirty="0"/>
                  <a:t>: </a:t>
                </a:r>
                <a:r>
                  <a:rPr lang="ru-RU" sz="2800" dirty="0" smtClean="0"/>
                  <a:t>проверять </a:t>
                </a:r>
                <a:r>
                  <a:rPr lang="ru-RU" sz="2800" dirty="0"/>
                  <a:t>все числа от 1 до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ru-RU" sz="2800" dirty="0" smtClean="0"/>
                  <a:t>.</a:t>
                </a:r>
                <a:endParaRPr lang="en-US" sz="2800" dirty="0" smtClean="0"/>
              </a:p>
              <a:p>
                <a:pPr marL="0" indent="0"/>
                <a:r>
                  <a:rPr lang="ru-RU" sz="2800" dirty="0" smtClean="0"/>
                  <a:t>Подводные камни: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ru-RU" sz="2800" dirty="0" smtClean="0"/>
                  <a:t> может быть учтен дважды.</a:t>
                </a:r>
                <a:endParaRPr lang="ru-RU" sz="2800" dirty="0"/>
              </a:p>
              <a:p>
                <a:pPr marL="0" indent="0"/>
                <a:endParaRPr lang="ru-RU" sz="2800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ru-RU" sz="2800" dirty="0"/>
              </a:p>
              <a:p>
                <a:pPr marL="457200" lvl="0" indent="-457200">
                  <a:buFont typeface="Arial" pitchFamily="34" charset="0"/>
                  <a:buChar char="•"/>
                </a:pPr>
                <a:endParaRPr lang="ru-RU" sz="2800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ru-RU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ru-RU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ru-RU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ru-RU" sz="2800" dirty="0" smtClean="0"/>
              </a:p>
              <a:p>
                <a:pPr marL="0" indent="0"/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975" y="1100628"/>
                <a:ext cx="8728521" cy="5352708"/>
              </a:xfrm>
              <a:blipFill rotWithShape="1">
                <a:blip r:embed="rId4"/>
                <a:stretch>
                  <a:fillRect l="-1468" t="-1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980728"/>
            <a:ext cx="2904257" cy="548640"/>
          </a:xfrm>
        </p:spPr>
        <p:txBody>
          <a:bodyPr/>
          <a:lstStyle/>
          <a:p>
            <a:pPr algn="ctr"/>
            <a:r>
              <a:rPr lang="ru-RU" dirty="0" smtClean="0"/>
              <a:t>Задачи на сокращение итераций на РЭ </a:t>
            </a:r>
            <a:r>
              <a:rPr lang="ru-RU" dirty="0" err="1" smtClean="0"/>
              <a:t>Всош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2564904"/>
            <a:ext cx="3192289" cy="3888432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Газон (2009);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Выбор зала (2015).</a:t>
            </a:r>
            <a:endParaRPr lang="ru-RU" sz="28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0" indent="0"/>
            <a:endParaRPr lang="ru-RU" sz="2800" dirty="0"/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4913"/>
            <a:ext cx="562927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0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65760"/>
            <a:ext cx="8736905" cy="548640"/>
          </a:xfrm>
        </p:spPr>
        <p:txBody>
          <a:bodyPr/>
          <a:lstStyle/>
          <a:p>
            <a:pPr algn="ctr"/>
            <a:r>
              <a:rPr lang="ru-RU" dirty="0" smtClean="0"/>
              <a:t>Задача Газон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4869160"/>
            <a:ext cx="8808913" cy="1584176"/>
          </a:xfrm>
        </p:spPr>
        <p:txBody>
          <a:bodyPr>
            <a:noAutofit/>
          </a:bodyPr>
          <a:lstStyle/>
          <a:p>
            <a:pPr marL="0" indent="0"/>
            <a:r>
              <a:rPr lang="ru-RU" sz="2800" dirty="0" smtClean="0"/>
              <a:t>Полный перебор: у всех точек внутри прямоугольника найти расстояние от них до центра круга (по теореме Пифагора). Если расстояние </a:t>
            </a:r>
            <a:r>
              <a:rPr lang="en-US" sz="2800" dirty="0" smtClean="0"/>
              <a:t>≤</a:t>
            </a:r>
            <a:r>
              <a:rPr lang="ru-RU" sz="2800" dirty="0" smtClean="0"/>
              <a:t> </a:t>
            </a:r>
            <a:r>
              <a:rPr lang="en-US" sz="2800" dirty="0" smtClean="0"/>
              <a:t>r</a:t>
            </a:r>
            <a:r>
              <a:rPr lang="ru-RU" sz="2800" dirty="0" smtClean="0"/>
              <a:t>, увеличим ответ на 1.</a:t>
            </a:r>
            <a:endParaRPr lang="ru-RU" sz="28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0" indent="0"/>
            <a:endParaRPr lang="ru-RU" sz="2800" dirty="0"/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51" y="1049308"/>
            <a:ext cx="6712297" cy="362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843808" y="1412776"/>
            <a:ext cx="22322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87824" y="1268760"/>
            <a:ext cx="0" cy="17281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1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65760"/>
            <a:ext cx="8736905" cy="548640"/>
          </a:xfrm>
        </p:spPr>
        <p:txBody>
          <a:bodyPr/>
          <a:lstStyle/>
          <a:p>
            <a:pPr algn="ctr"/>
            <a:r>
              <a:rPr lang="ru-RU" dirty="0" smtClean="0"/>
              <a:t>Задача Газон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4869160"/>
            <a:ext cx="8808913" cy="1584176"/>
          </a:xfrm>
        </p:spPr>
        <p:txBody>
          <a:bodyPr>
            <a:noAutofit/>
          </a:bodyPr>
          <a:lstStyle/>
          <a:p>
            <a:pPr marL="0" indent="0"/>
            <a:r>
              <a:rPr lang="ru-RU" sz="2800" dirty="0" smtClean="0"/>
              <a:t>Быстрый перебор: отказ от внутреннего цикла. Будем искать диапазон точек внутри круга и находить его пересечение с диапазоном прямоугольника.</a:t>
            </a:r>
            <a:endParaRPr lang="ru-RU" sz="28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0" indent="0"/>
            <a:endParaRPr lang="ru-RU" sz="2800" dirty="0"/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51" y="1049308"/>
            <a:ext cx="6712297" cy="362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843808" y="1268760"/>
            <a:ext cx="0" cy="1728192"/>
          </a:xfrm>
          <a:prstGeom prst="line">
            <a:avLst/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75856" y="1268760"/>
            <a:ext cx="0" cy="1728192"/>
          </a:xfrm>
          <a:prstGeom prst="line">
            <a:avLst/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07904" y="1268760"/>
            <a:ext cx="0" cy="1728192"/>
          </a:xfrm>
          <a:prstGeom prst="line">
            <a:avLst/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139952" y="1268760"/>
            <a:ext cx="0" cy="1728192"/>
          </a:xfrm>
          <a:prstGeom prst="line">
            <a:avLst/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268760"/>
            <a:ext cx="0" cy="1728192"/>
          </a:xfrm>
          <a:prstGeom prst="line">
            <a:avLst/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04048" y="1268760"/>
            <a:ext cx="0" cy="1728192"/>
          </a:xfrm>
          <a:prstGeom prst="line">
            <a:avLst/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28256" y="2861628"/>
            <a:ext cx="0" cy="1353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79912" y="2132856"/>
            <a:ext cx="0" cy="17281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11960" y="2132856"/>
            <a:ext cx="0" cy="17281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44008" y="1700808"/>
            <a:ext cx="0" cy="25922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76056" y="2132856"/>
            <a:ext cx="0" cy="17281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08104" y="2132856"/>
            <a:ext cx="0" cy="17281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940152" y="2852936"/>
            <a:ext cx="0" cy="1353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987824" y="1412776"/>
            <a:ext cx="22322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74540"/>
            <a:ext cx="4612116" cy="459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65760"/>
            <a:ext cx="8736905" cy="548640"/>
          </a:xfrm>
        </p:spPr>
        <p:txBody>
          <a:bodyPr/>
          <a:lstStyle/>
          <a:p>
            <a:pPr algn="ctr"/>
            <a:r>
              <a:rPr lang="ru-RU" dirty="0" smtClean="0"/>
              <a:t>Задача Газон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93" y="1052736"/>
            <a:ext cx="8808913" cy="1584176"/>
          </a:xfrm>
        </p:spPr>
        <p:txBody>
          <a:bodyPr>
            <a:noAutofit/>
          </a:bodyPr>
          <a:lstStyle/>
          <a:p>
            <a:pPr marL="0" indent="0"/>
            <a:r>
              <a:rPr lang="ru-RU" sz="2800" dirty="0" smtClean="0"/>
              <a:t>Как найти диапазон точек внутри круга?</a:t>
            </a:r>
            <a:r>
              <a:rPr lang="en-US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 теореме Пифагора!</a:t>
            </a:r>
            <a:endParaRPr lang="ru-RU" sz="28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0" indent="0"/>
            <a:endParaRPr lang="ru-RU" sz="2800" dirty="0"/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49478" y="2468870"/>
            <a:ext cx="3816424" cy="3816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endCxn id="2050" idx="3"/>
          </p:cNvCxnSpPr>
          <p:nvPr/>
        </p:nvCxnSpPr>
        <p:spPr>
          <a:xfrm flipV="1">
            <a:off x="2123728" y="4371950"/>
            <a:ext cx="4540108" cy="51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357690" y="2218556"/>
            <a:ext cx="0" cy="43204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771800" y="2218556"/>
            <a:ext cx="0" cy="4320480"/>
          </a:xfrm>
          <a:prstGeom prst="line">
            <a:avLst/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55976" y="4378796"/>
            <a:ext cx="808235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3</a:t>
            </a:r>
            <a:r>
              <a:rPr lang="en-US" dirty="0" smtClean="0"/>
              <a:t>, y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771800" y="3298676"/>
            <a:ext cx="1584176" cy="108012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771800" y="4378796"/>
            <a:ext cx="1584176" cy="108012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49876" y="3469404"/>
            <a:ext cx="260008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449478" y="2218556"/>
            <a:ext cx="32232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20794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65760"/>
            <a:ext cx="8736905" cy="548640"/>
          </a:xfrm>
        </p:spPr>
        <p:txBody>
          <a:bodyPr/>
          <a:lstStyle/>
          <a:p>
            <a:pPr algn="ctr"/>
            <a:r>
              <a:rPr lang="ru-RU" dirty="0" smtClean="0"/>
              <a:t>Задача Газон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980728"/>
            <a:ext cx="8808913" cy="5472608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>
                <a:latin typeface="Courier New" pitchFamily="49" charset="0"/>
                <a:cs typeface="Courier New" pitchFamily="49" charset="0"/>
              </a:rPr>
              <a:t>for i in range(x1, x2 + 1):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= abs(x3 -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i)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cs typeface="Courier New" pitchFamily="49" charset="0"/>
              </a:rPr>
              <a:t># </a:t>
            </a:r>
            <a:r>
              <a:rPr lang="ru-RU" sz="2800" dirty="0" smtClean="0">
                <a:solidFill>
                  <a:srgbClr val="00B050"/>
                </a:solidFill>
                <a:cs typeface="Courier New" pitchFamily="49" charset="0"/>
              </a:rPr>
              <a:t>первый катет</a:t>
            </a:r>
          </a:p>
          <a:p>
            <a:pPr marL="0" indent="0"/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b2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= r * r - a *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cs typeface="Courier New" pitchFamily="49" charset="0"/>
              </a:rPr>
              <a:t># </a:t>
            </a:r>
            <a:r>
              <a:rPr lang="ru-RU" sz="2800" dirty="0" smtClean="0">
                <a:solidFill>
                  <a:srgbClr val="00B050"/>
                </a:solidFill>
                <a:cs typeface="Courier New" pitchFamily="49" charset="0"/>
              </a:rPr>
              <a:t>квадрат второго</a:t>
            </a:r>
            <a:endParaRPr lang="ru-RU" sz="2800" dirty="0" smtClean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b2 &gt;= 0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ru-RU" sz="2800" dirty="0" smtClean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b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(b2 ** 0.5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800" dirty="0">
                <a:solidFill>
                  <a:srgbClr val="00B050"/>
                </a:solidFill>
                <a:cs typeface="Courier New" pitchFamily="49" charset="0"/>
              </a:rPr>
              <a:t> # </a:t>
            </a:r>
            <a:r>
              <a:rPr lang="ru-RU" sz="2800" dirty="0" smtClean="0">
                <a:solidFill>
                  <a:srgbClr val="00B050"/>
                </a:solidFill>
                <a:cs typeface="Courier New" pitchFamily="49" charset="0"/>
              </a:rPr>
              <a:t>второй катет</a:t>
            </a:r>
            <a:endParaRPr lang="ru-RU" sz="2800" dirty="0" smtClean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maximum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= min(y2, y3 + b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sz="2800" dirty="0" smtClean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minimum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= max(y1, y3 - b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sz="2800" dirty="0" smtClean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n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= maximum - minimum +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ru-RU" sz="2800" dirty="0" smtClean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+= max(0, n)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0" indent="0"/>
            <a:endParaRPr lang="ru-RU" sz="2800" dirty="0"/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1691680" y="3789040"/>
            <a:ext cx="261743" cy="720080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-34023" y="3852337"/>
            <a:ext cx="198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пересечение с прямоугольником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4653136"/>
            <a:ext cx="182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количество точек в пересечении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65760"/>
            <a:ext cx="8736905" cy="548640"/>
          </a:xfrm>
        </p:spPr>
        <p:txBody>
          <a:bodyPr/>
          <a:lstStyle/>
          <a:p>
            <a:pPr algn="ctr"/>
            <a:r>
              <a:rPr lang="ru-RU" dirty="0" smtClean="0"/>
              <a:t>Задача Выбор зала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55575" y="1052736"/>
                <a:ext cx="8808913" cy="1584176"/>
              </a:xfrm>
            </p:spPr>
            <p:txBody>
              <a:bodyPr>
                <a:noAutofit/>
              </a:bodyPr>
              <a:lstStyle/>
              <a:p>
                <a:pPr marL="0" indent="0"/>
                <a:r>
                  <a:rPr lang="ru-RU" sz="2800" dirty="0" smtClean="0"/>
                  <a:t>Полный перебор: пусть </a:t>
                </a:r>
                <a:r>
                  <a:rPr lang="ru-RU" sz="2800" dirty="0"/>
                  <a:t>длина меньшей стороны равна </a:t>
                </a:r>
                <a:r>
                  <a:rPr lang="en-US" sz="2800" i="1" dirty="0"/>
                  <a:t>x</a:t>
                </a:r>
                <a:r>
                  <a:rPr lang="ru-RU" sz="2800" dirty="0"/>
                  <a:t>, а большей — </a:t>
                </a:r>
                <a:r>
                  <a:rPr lang="en-US" sz="2800" i="1" dirty="0"/>
                  <a:t>y</a:t>
                </a:r>
                <a:r>
                  <a:rPr lang="ru-RU" sz="2800" dirty="0" smtClean="0"/>
                  <a:t>.</a:t>
                </a:r>
              </a:p>
              <a:p>
                <a:pPr marL="0" indent="0"/>
                <a:r>
                  <a:rPr lang="ru-RU" sz="2800" dirty="0" smtClean="0"/>
                  <a:t>Будем перебирать все </a:t>
                </a:r>
                <a:r>
                  <a:rPr lang="ru-RU" sz="2800" i="1" dirty="0" smtClean="0"/>
                  <a:t>х</a:t>
                </a:r>
                <a:r>
                  <a:rPr lang="ru-RU" sz="2800" dirty="0" smtClean="0"/>
                  <a:t> от 1 до </a:t>
                </a:r>
                <a:r>
                  <a:rPr lang="en-US" sz="2800" dirty="0" smtClean="0"/>
                  <a:t>B</a:t>
                </a:r>
                <a:r>
                  <a:rPr lang="ru-RU" sz="2800" dirty="0" smtClean="0"/>
                  <a:t>, во внутреннем цикле переберем все </a:t>
                </a:r>
                <a:r>
                  <a:rPr lang="en-US" sz="2800" dirty="0" smtClean="0"/>
                  <a:t>y</a:t>
                </a:r>
                <a:r>
                  <a:rPr lang="ru-RU" sz="2800" dirty="0" smtClean="0"/>
                  <a:t> от </a:t>
                </a:r>
                <a:r>
                  <a:rPr lang="en-US" sz="2800" dirty="0" smtClean="0"/>
                  <a:t>x </a:t>
                </a:r>
                <a:r>
                  <a:rPr lang="ru-RU" sz="2800" dirty="0" smtClean="0"/>
                  <a:t>до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</a:rPr>
                          <m:t>𝑩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2800" dirty="0" smtClean="0"/>
                  <a:t>, для пары </a:t>
                </a:r>
                <a:r>
                  <a:rPr lang="en-US" sz="2800" dirty="0" smtClean="0"/>
                  <a:t>(x, y)</a:t>
                </a:r>
                <a:r>
                  <a:rPr lang="ru-RU" sz="2800" dirty="0" smtClean="0"/>
                  <a:t> проверим, подходят ли они под ограничения по периметру.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ru-RU" sz="2800" dirty="0" smtClean="0"/>
                  <a:t>Если да, </a:t>
                </a:r>
                <a:r>
                  <a:rPr lang="ru-RU" sz="2800" dirty="0"/>
                  <a:t>увеличим ответ на </a:t>
                </a:r>
                <a:r>
                  <a:rPr lang="ru-RU" sz="2800" dirty="0" smtClean="0"/>
                  <a:t>1.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575" y="1052736"/>
                <a:ext cx="8808913" cy="1584176"/>
              </a:xfrm>
              <a:blipFill rotWithShape="1">
                <a:blip r:embed="rId4"/>
                <a:stretch>
                  <a:fillRect l="-1453" t="-3462" r="-2007" b="-96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91880" y="6090655"/>
            <a:ext cx="54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/>
              <a:t>Ограничения </a:t>
            </a:r>
            <a:r>
              <a:rPr lang="ru-RU" sz="2800" b="1" dirty="0" smtClean="0"/>
              <a:t>: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≤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≤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≤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0"/>
            <a:ext cx="9180512" cy="693000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65760"/>
            <a:ext cx="8736905" cy="548640"/>
          </a:xfrm>
        </p:spPr>
        <p:txBody>
          <a:bodyPr/>
          <a:lstStyle/>
          <a:p>
            <a:pPr algn="ctr"/>
            <a:r>
              <a:rPr lang="ru-RU" dirty="0" smtClean="0"/>
              <a:t>Задача Выбор зала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55575" y="1052736"/>
                <a:ext cx="8808913" cy="1584176"/>
              </a:xfrm>
            </p:spPr>
            <p:txBody>
              <a:bodyPr>
                <a:noAutofit/>
              </a:bodyPr>
              <a:lstStyle/>
              <a:p>
                <a:pPr marL="0" indent="0"/>
                <a:r>
                  <a:rPr lang="ru-RU" sz="2800" dirty="0" smtClean="0"/>
                  <a:t>Быстрый перебор: отказ от внутреннего цикла и сокращение числа итераций внешнего. </a:t>
                </a:r>
                <a:br>
                  <a:rPr lang="ru-RU" sz="2800" dirty="0" smtClean="0"/>
                </a:br>
                <a:r>
                  <a:rPr lang="ru-RU" sz="2800" dirty="0" smtClean="0"/>
                  <a:t>Пусть </a:t>
                </a:r>
                <a:r>
                  <a:rPr lang="ru-RU" sz="2800" dirty="0"/>
                  <a:t>длина меньшей стороны равна </a:t>
                </a:r>
                <a:r>
                  <a:rPr lang="en-US" sz="2800" i="1" dirty="0"/>
                  <a:t>x</a:t>
                </a:r>
                <a:r>
                  <a:rPr lang="ru-RU" sz="2800" dirty="0"/>
                  <a:t>, а большей — </a:t>
                </a:r>
                <a:r>
                  <a:rPr lang="en-US" sz="2800" i="1" dirty="0"/>
                  <a:t>y</a:t>
                </a:r>
                <a:r>
                  <a:rPr lang="ru-RU" sz="2800" dirty="0" smtClean="0"/>
                  <a:t>.</a:t>
                </a:r>
              </a:p>
              <a:p>
                <a:pPr marL="0" indent="0"/>
                <a:r>
                  <a:rPr lang="ru-RU" sz="2800" dirty="0" smtClean="0"/>
                  <a:t>Будем перебирать все </a:t>
                </a:r>
                <a:r>
                  <a:rPr lang="ru-RU" sz="2800" i="1" dirty="0" smtClean="0"/>
                  <a:t>х</a:t>
                </a:r>
                <a:r>
                  <a:rPr lang="ru-RU" sz="2800" dirty="0" smtClean="0"/>
                  <a:t> от 1 до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𝑩</m:t>
                        </m:r>
                      </m:e>
                    </m:rad>
                  </m:oMath>
                </a14:m>
                <a:r>
                  <a:rPr lang="ru-RU" sz="2800" dirty="0" smtClean="0"/>
                  <a:t>, для каждого </a:t>
                </a:r>
                <a:r>
                  <a:rPr lang="en-US" sz="2800" dirty="0" smtClean="0"/>
                  <a:t>x</a:t>
                </a:r>
                <a:r>
                  <a:rPr lang="ru-RU" sz="2800" dirty="0" smtClean="0"/>
                  <a:t> будем находить диапазон подходящих значений </a:t>
                </a:r>
                <a:r>
                  <a:rPr lang="en-US" sz="2800" dirty="0" smtClean="0"/>
                  <a:t>y</a:t>
                </a:r>
                <a:r>
                  <a:rPr lang="ru-RU" sz="2800" dirty="0" smtClean="0"/>
                  <a:t>.</a:t>
                </a:r>
              </a:p>
              <a:p>
                <a:pPr marL="0" indent="0"/>
                <a:r>
                  <a:rPr lang="ru-RU" sz="2800" dirty="0" smtClean="0"/>
                  <a:t>Нижняя граница </a:t>
                </a:r>
                <a:r>
                  <a:rPr lang="en-US" sz="2800" dirty="0" smtClean="0"/>
                  <a:t>y</a:t>
                </a:r>
                <a:r>
                  <a:rPr lang="ru-RU" sz="2800" dirty="0" smtClean="0"/>
                  <a:t>: </a:t>
                </a:r>
              </a:p>
              <a:p>
                <a:pPr marL="0" indent="0"/>
                <a:r>
                  <a:rPr lang="en-US" sz="2800" i="1" dirty="0" err="1"/>
                  <a:t>y</a:t>
                </a:r>
                <a:r>
                  <a:rPr lang="en-US" sz="2800" i="1" baseline="-25000" dirty="0" err="1"/>
                  <a:t>min</a:t>
                </a:r>
                <a:r>
                  <a:rPr lang="en-US" sz="2800" dirty="0"/>
                  <a:t> = max{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𝑨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</a:rPr>
                              <m:t>𝑪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dirty="0" smtClean="0"/>
                  <a:t>}</a:t>
                </a:r>
              </a:p>
              <a:p>
                <a:pPr marL="0" indent="0"/>
                <a:r>
                  <a:rPr lang="ru-RU" sz="2800" dirty="0" smtClean="0"/>
                  <a:t>Верхняя граница </a:t>
                </a:r>
                <a:r>
                  <a:rPr lang="en-US" sz="2800" dirty="0" smtClean="0"/>
                  <a:t>y:</a:t>
                </a:r>
              </a:p>
              <a:p>
                <a:pPr marL="0" indent="0"/>
                <a:r>
                  <a:rPr lang="en-US" sz="2800" i="1" dirty="0" err="1"/>
                  <a:t>y</a:t>
                </a:r>
                <a:r>
                  <a:rPr lang="en-US" sz="2800" i="1" baseline="-25000" dirty="0" err="1"/>
                  <a:t>max</a:t>
                </a:r>
                <a:r>
                  <a:rPr lang="en-US" sz="2800" dirty="0"/>
                  <a:t> = </a:t>
                </a:r>
                <a:r>
                  <a:rPr lang="en-US" sz="2800" dirty="0" smtClean="0"/>
                  <a:t>min{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</a:rPr>
                              <m:t>𝑩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</a:rPr>
                              <m:t>𝑫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dirty="0" smtClean="0"/>
                  <a:t>}</a:t>
                </a:r>
              </a:p>
              <a:p>
                <a:pPr marL="0" indent="0"/>
                <a:r>
                  <a:rPr lang="ru-RU" sz="2800" dirty="0" smtClean="0"/>
                  <a:t>Если </a:t>
                </a:r>
                <a:r>
                  <a:rPr lang="en-US" sz="2800" i="1" dirty="0" err="1" smtClean="0"/>
                  <a:t>y</a:t>
                </a:r>
                <a:r>
                  <a:rPr lang="en-US" sz="2800" i="1" baseline="-25000" dirty="0" err="1" smtClean="0"/>
                  <a:t>max</a:t>
                </a:r>
                <a:r>
                  <a:rPr lang="ru-RU" sz="2800" i="1" baseline="-25000" dirty="0" smtClean="0"/>
                  <a:t>  </a:t>
                </a:r>
                <a:r>
                  <a:rPr lang="ru-RU" sz="2800" i="1" dirty="0" smtClean="0"/>
                  <a:t>≥ </a:t>
                </a:r>
                <a:r>
                  <a:rPr lang="en-US" sz="2800" i="1" dirty="0" err="1"/>
                  <a:t>y</a:t>
                </a:r>
                <a:r>
                  <a:rPr lang="en-US" sz="2800" i="1" baseline="-25000" dirty="0" err="1"/>
                  <a:t>min</a:t>
                </a:r>
                <a:r>
                  <a:rPr lang="en-US" sz="2800" dirty="0"/>
                  <a:t> </a:t>
                </a:r>
                <a:r>
                  <a:rPr lang="ru-RU" sz="2800" dirty="0" smtClean="0"/>
                  <a:t>, то найдем количество целочисленных точек на отрезке </a:t>
                </a:r>
                <a:r>
                  <a:rPr lang="en-US" sz="2800" dirty="0" smtClean="0"/>
                  <a:t>[</a:t>
                </a:r>
                <a:r>
                  <a:rPr lang="en-US" sz="2800" i="1" dirty="0" err="1"/>
                  <a:t>y</a:t>
                </a:r>
                <a:r>
                  <a:rPr lang="en-US" sz="2800" i="1" baseline="-25000" dirty="0" err="1"/>
                  <a:t>min</a:t>
                </a:r>
                <a:r>
                  <a:rPr lang="en-US" sz="2800" dirty="0"/>
                  <a:t> </a:t>
                </a:r>
                <a:r>
                  <a:rPr lang="ru-RU" sz="2800" dirty="0" smtClean="0"/>
                  <a:t>, </a:t>
                </a:r>
                <a:r>
                  <a:rPr lang="en-US" sz="2800" i="1" dirty="0" err="1"/>
                  <a:t>y</a:t>
                </a:r>
                <a:r>
                  <a:rPr lang="en-US" sz="2800" i="1" baseline="-25000" dirty="0" err="1"/>
                  <a:t>max</a:t>
                </a:r>
                <a:r>
                  <a:rPr lang="en-US" sz="2800" dirty="0" smtClean="0"/>
                  <a:t>]</a:t>
                </a:r>
                <a:r>
                  <a:rPr lang="ru-RU" sz="2800" dirty="0" smtClean="0"/>
                  <a:t> и добавим их к ответу.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575" y="1052736"/>
                <a:ext cx="8808913" cy="1584176"/>
              </a:xfrm>
              <a:blipFill rotWithShape="1">
                <a:blip r:embed="rId4"/>
                <a:stretch>
                  <a:fillRect l="-1453" t="-3462" b="-280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6377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Сокращения перебора: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980728"/>
            <a:ext cx="8808913" cy="5352708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предварительный подсчет;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рекурсивный перебор с возвратом;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декомпозиция;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сокращение итераций цикла;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использование адекватных структур данных;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два указателя;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бинарный и тернарный поиск;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динамическое программирование;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 smtClean="0"/>
              <a:t>хэширование</a:t>
            </a:r>
            <a:r>
              <a:rPr lang="ru-RU" sz="2800" dirty="0" smtClean="0"/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вывод формулы;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и т. д…</a:t>
            </a:r>
          </a:p>
          <a:p>
            <a:pPr marL="0" indent="0"/>
            <a:endParaRPr lang="ru-RU" sz="2800" dirty="0"/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«Ёлочки»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925504" cy="5352708"/>
          </a:xfrm>
        </p:spPr>
        <p:txBody>
          <a:bodyPr>
            <a:normAutofit/>
          </a:bodyPr>
          <a:lstStyle/>
          <a:p>
            <a:pPr marL="0" indent="0"/>
            <a:r>
              <a:rPr lang="ru-RU" sz="2800" dirty="0" smtClean="0"/>
              <a:t>Найти зависимость между красотой ёлки и её площадью.</a:t>
            </a:r>
            <a:endParaRPr lang="ru-RU" sz="2800" dirty="0"/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65241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Неполное решение (Полный перебор)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925504" cy="5352708"/>
          </a:xfrm>
        </p:spPr>
        <p:txBody>
          <a:bodyPr>
            <a:normAutofit/>
          </a:bodyPr>
          <a:lstStyle/>
          <a:p>
            <a:pPr marL="0" indent="0"/>
            <a:r>
              <a:rPr lang="ru-RU" sz="2800" dirty="0"/>
              <a:t>Попробуем найти зависимость между красотой ёлочки и её площадью:</a:t>
            </a:r>
          </a:p>
          <a:p>
            <a:pPr marL="0" indent="0"/>
            <a:endParaRPr lang="ru-RU" sz="2800" dirty="0"/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810960"/>
              </p:ext>
            </p:extLst>
          </p:nvPr>
        </p:nvGraphicFramePr>
        <p:xfrm>
          <a:off x="307974" y="5013177"/>
          <a:ext cx="8512498" cy="122413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94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6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63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63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63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63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Красота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Площадь</a:t>
                      </a:r>
                      <a:endParaRPr lang="ru-RU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увеличилась на…</a:t>
                      </a:r>
                      <a:endParaRPr lang="ru-RU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2" y="2132856"/>
            <a:ext cx="765241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Неполное решение (Полный перебор)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100628"/>
            <a:ext cx="8808913" cy="5352708"/>
          </a:xfrm>
        </p:spPr>
        <p:txBody>
          <a:bodyPr>
            <a:noAutofit/>
          </a:bodyPr>
          <a:lstStyle/>
          <a:p>
            <a:pPr marL="0" indent="0"/>
            <a:r>
              <a:rPr lang="ru-RU" sz="2800" dirty="0"/>
              <a:t>Идея – перебор. Видим, что увеличение относительно предыдущего увеличения площади постоянно и равно 2. Будем хранить предыдущее значение площади (</a:t>
            </a:r>
            <a:r>
              <a:rPr lang="en-US" sz="2800" dirty="0" err="1"/>
              <a:t>ans</a:t>
            </a:r>
            <a:r>
              <a:rPr lang="ru-RU" sz="2800" dirty="0"/>
              <a:t>) и на какую величину ее следует увеличить (</a:t>
            </a:r>
            <a:r>
              <a:rPr lang="en-US" sz="2800" dirty="0"/>
              <a:t>d</a:t>
            </a:r>
            <a:r>
              <a:rPr lang="ru-RU" sz="2800" dirty="0"/>
              <a:t>).</a:t>
            </a:r>
          </a:p>
          <a:p>
            <a:pPr marL="0" indent="0"/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n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(input())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= 1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en-US" sz="2800" dirty="0">
                <a:latin typeface="Courier New" pitchFamily="49" charset="0"/>
                <a:cs typeface="Courier New" pitchFamily="49" charset="0"/>
              </a:rPr>
              <a:t>d = 4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en-US" sz="2800" dirty="0">
                <a:latin typeface="Courier New" pitchFamily="49" charset="0"/>
                <a:cs typeface="Courier New" pitchFamily="49" charset="0"/>
              </a:rPr>
              <a:t>for i in range(1, n + 1):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en-US" sz="2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2800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 += d</a:t>
            </a:r>
          </a:p>
          <a:p>
            <a:pPr marL="0" indent="0"/>
            <a:r>
              <a:rPr lang="ru-RU" sz="2800" dirty="0">
                <a:latin typeface="Courier New" pitchFamily="49" charset="0"/>
                <a:cs typeface="Courier New" pitchFamily="49" charset="0"/>
              </a:rPr>
              <a:t>    d += 2</a:t>
            </a:r>
          </a:p>
          <a:p>
            <a:pPr marL="0" indent="0"/>
            <a:r>
              <a:rPr lang="ru-RU" sz="2800" dirty="0" err="1">
                <a:latin typeface="Courier New" pitchFamily="49" charset="0"/>
                <a:cs typeface="Courier New" pitchFamily="49" charset="0"/>
              </a:rPr>
              <a:t>print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2800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705811"/>
            <a:ext cx="3800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Сложность </a:t>
            </a:r>
            <a:r>
              <a:rPr lang="ru-RU" sz="2400" b="1" dirty="0" smtClean="0"/>
              <a:t>алгоритма:</a:t>
            </a:r>
            <a:r>
              <a:rPr lang="ru-RU" sz="2400" dirty="0" smtClean="0"/>
              <a:t> </a:t>
            </a:r>
            <a:r>
              <a:rPr lang="en-US" sz="2400" dirty="0"/>
              <a:t>O</a:t>
            </a:r>
            <a:r>
              <a:rPr lang="ru-RU" sz="2400" dirty="0"/>
              <a:t>(</a:t>
            </a:r>
            <a:r>
              <a:rPr lang="en-US" sz="2400" dirty="0"/>
              <a:t>n</a:t>
            </a:r>
            <a:r>
              <a:rPr lang="ru-RU" sz="2400" dirty="0" smtClean="0"/>
              <a:t>).</a:t>
            </a:r>
          </a:p>
          <a:p>
            <a:r>
              <a:rPr lang="ru-RU" sz="2400" b="1" dirty="0"/>
              <a:t>Ограничения: </a:t>
            </a:r>
            <a:r>
              <a:rPr lang="ru-RU" sz="2400" dirty="0"/>
              <a:t>0 ≤ n ≤ 10</a:t>
            </a:r>
            <a:r>
              <a:rPr lang="ru-RU" sz="2400" baseline="30000" dirty="0"/>
              <a:t>9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59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полное решение (Декомпозиция)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925504" cy="5352708"/>
          </a:xfrm>
        </p:spPr>
        <p:txBody>
          <a:bodyPr>
            <a:normAutofit/>
          </a:bodyPr>
          <a:lstStyle/>
          <a:p>
            <a:pPr marL="0" indent="0"/>
            <a:r>
              <a:rPr lang="ru-RU" sz="2800" dirty="0"/>
              <a:t>Попробуем найти </a:t>
            </a:r>
            <a:r>
              <a:rPr lang="ru-RU" sz="2800" dirty="0" smtClean="0"/>
              <a:t>составные части ёлочки:</a:t>
            </a:r>
            <a:endParaRPr lang="ru-RU" sz="2800" dirty="0"/>
          </a:p>
          <a:p>
            <a:pPr marL="0" indent="0"/>
            <a:endParaRPr lang="ru-RU" sz="2800" dirty="0"/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60848"/>
            <a:ext cx="3103513" cy="333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07904" y="2060848"/>
            <a:ext cx="5184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Она состоит из ствола, в котором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 ∙ </a:t>
            </a:r>
            <a:r>
              <a:rPr lang="en-US" sz="2400" dirty="0"/>
              <a:t>n</a:t>
            </a:r>
            <a:r>
              <a:rPr lang="ru-RU" sz="2400" dirty="0"/>
              <a:t> + 1 клеток и двух рядов веток, причем каждый ряд представляет собой арифметическую прогрессию с первым членом равным 1, последним членом равным </a:t>
            </a:r>
            <a:r>
              <a:rPr lang="en-US" sz="2400" dirty="0"/>
              <a:t>n</a:t>
            </a:r>
            <a:r>
              <a:rPr lang="ru-RU" sz="2400" dirty="0"/>
              <a:t> и разностью 1. Сумма членов такой последовательности равна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n</a:t>
            </a:r>
            <a:r>
              <a:rPr lang="en-US" sz="2400" dirty="0"/>
              <a:t> </a:t>
            </a:r>
            <a:r>
              <a:rPr lang="ru-RU" sz="2400" dirty="0"/>
              <a:t> ∙ </a:t>
            </a:r>
            <a:r>
              <a:rPr lang="en-US" sz="2400" dirty="0"/>
              <a:t> </a:t>
            </a:r>
            <a:r>
              <a:rPr lang="ru-RU" sz="2400" dirty="0"/>
              <a:t>(</a:t>
            </a:r>
            <a:r>
              <a:rPr lang="en-US" sz="2400" dirty="0"/>
              <a:t>n</a:t>
            </a:r>
            <a:r>
              <a:rPr lang="ru-RU" sz="2400" dirty="0"/>
              <a:t> + 1) / 2, а поскольку таких ряда у нас два, всего в ветвях будет </a:t>
            </a:r>
            <a:r>
              <a:rPr lang="en-US" sz="2400" dirty="0"/>
              <a:t>n </a:t>
            </a:r>
            <a:r>
              <a:rPr lang="ru-RU" sz="2400" dirty="0"/>
              <a:t> ∙ </a:t>
            </a:r>
            <a:r>
              <a:rPr lang="en-US" sz="2400" dirty="0"/>
              <a:t> </a:t>
            </a:r>
            <a:r>
              <a:rPr lang="ru-RU" sz="2400" dirty="0"/>
              <a:t>(</a:t>
            </a:r>
            <a:r>
              <a:rPr lang="en-US" sz="2400" dirty="0"/>
              <a:t>n</a:t>
            </a:r>
            <a:r>
              <a:rPr lang="ru-RU" sz="2400" dirty="0"/>
              <a:t> + 1) клеток.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0375" y="5517232"/>
            <a:ext cx="310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n</a:t>
            </a:r>
            <a:r>
              <a:rPr lang="ru-RU" sz="2400" dirty="0" smtClean="0"/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28912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полное решение (Декомпозиция)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100628"/>
            <a:ext cx="8808913" cy="5352708"/>
          </a:xfrm>
        </p:spPr>
        <p:txBody>
          <a:bodyPr>
            <a:noAutofit/>
          </a:bodyPr>
          <a:lstStyle/>
          <a:p>
            <a:pPr marL="0" indent="0"/>
            <a:r>
              <a:rPr lang="ru-RU" sz="2800" dirty="0"/>
              <a:t>Всего получается: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 </a:t>
            </a:r>
            <a:r>
              <a:rPr lang="ru-RU" sz="2800" dirty="0"/>
              <a:t>∙</a:t>
            </a:r>
            <a:r>
              <a:rPr lang="ru-RU" sz="2800" dirty="0" smtClean="0"/>
              <a:t> </a:t>
            </a:r>
            <a:r>
              <a:rPr lang="en-US" sz="2800" dirty="0"/>
              <a:t>n</a:t>
            </a:r>
            <a:r>
              <a:rPr lang="ru-RU" sz="2800" dirty="0"/>
              <a:t> + 1 + </a:t>
            </a:r>
            <a:r>
              <a:rPr lang="en-US" sz="2800" dirty="0" smtClean="0"/>
              <a:t>n</a:t>
            </a:r>
            <a:r>
              <a:rPr lang="ru-RU" sz="2800" dirty="0" smtClean="0"/>
              <a:t> </a:t>
            </a:r>
            <a:r>
              <a:rPr lang="ru-RU" sz="2800" dirty="0"/>
              <a:t>∙ </a:t>
            </a:r>
            <a:r>
              <a:rPr lang="ru-RU" sz="2800" dirty="0" smtClean="0"/>
              <a:t>(</a:t>
            </a:r>
            <a:r>
              <a:rPr lang="en-US" sz="2800" dirty="0"/>
              <a:t>n</a:t>
            </a:r>
            <a:r>
              <a:rPr lang="ru-RU" sz="2800" dirty="0"/>
              <a:t> + 1) = </a:t>
            </a:r>
            <a:r>
              <a:rPr lang="en-US" sz="2800" dirty="0"/>
              <a:t>n</a:t>
            </a:r>
            <a:r>
              <a:rPr lang="ru-RU" sz="2800" baseline="30000" dirty="0"/>
              <a:t>2</a:t>
            </a:r>
            <a:r>
              <a:rPr lang="ru-RU" sz="2800" dirty="0"/>
              <a:t> + 3 ∙</a:t>
            </a:r>
            <a:r>
              <a:rPr lang="ru-RU" sz="2800" dirty="0" smtClean="0"/>
              <a:t> </a:t>
            </a:r>
            <a:r>
              <a:rPr lang="en-US" sz="2800" dirty="0"/>
              <a:t>n</a:t>
            </a:r>
            <a:r>
              <a:rPr lang="ru-RU" sz="2800" dirty="0"/>
              <a:t> + 1 клеток.</a:t>
            </a:r>
          </a:p>
          <a:p>
            <a:pPr marL="0" indent="0"/>
            <a:r>
              <a:rPr lang="ru-RU" sz="2800" dirty="0"/>
              <a:t> </a:t>
            </a:r>
          </a:p>
          <a:p>
            <a:pPr marL="0" indent="0"/>
            <a:r>
              <a:rPr lang="ru-RU" sz="2800" dirty="0">
                <a:latin typeface="Courier New" pitchFamily="49" charset="0"/>
                <a:cs typeface="Courier New" pitchFamily="49" charset="0"/>
              </a:rPr>
              <a:t>n = </a:t>
            </a:r>
            <a:r>
              <a:rPr lang="ru-RU" sz="2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2800" dirty="0" err="1">
                <a:latin typeface="Courier New" pitchFamily="49" charset="0"/>
                <a:cs typeface="Courier New" pitchFamily="49" charset="0"/>
              </a:rPr>
              <a:t>input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0" indent="0"/>
            <a:r>
              <a:rPr lang="ru-RU" sz="2800" dirty="0" err="1">
                <a:latin typeface="Courier New" pitchFamily="49" charset="0"/>
                <a:cs typeface="Courier New" pitchFamily="49" charset="0"/>
              </a:rPr>
              <a:t>print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(n * n + 3 * n + 1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705811"/>
            <a:ext cx="3800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Сложность </a:t>
            </a:r>
            <a:r>
              <a:rPr lang="ru-RU" sz="2400" b="1" dirty="0" smtClean="0"/>
              <a:t>алгоритма:</a:t>
            </a:r>
            <a:r>
              <a:rPr lang="ru-RU" sz="2400" dirty="0" smtClean="0"/>
              <a:t> </a:t>
            </a:r>
            <a:r>
              <a:rPr lang="en-US" sz="2400" dirty="0"/>
              <a:t>O</a:t>
            </a:r>
            <a:r>
              <a:rPr lang="ru-RU" sz="2400" dirty="0" smtClean="0"/>
              <a:t>(1).</a:t>
            </a:r>
          </a:p>
          <a:p>
            <a:r>
              <a:rPr lang="ru-RU" sz="2400" b="1" dirty="0"/>
              <a:t>Ограничения: </a:t>
            </a:r>
            <a:r>
              <a:rPr lang="ru-RU" sz="2400" dirty="0"/>
              <a:t>0 ≤ n ≤ 10</a:t>
            </a:r>
            <a:r>
              <a:rPr lang="ru-RU" sz="2400" baseline="30000" dirty="0"/>
              <a:t>9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5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 формулы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100628"/>
            <a:ext cx="8808913" cy="5352708"/>
          </a:xfrm>
        </p:spPr>
        <p:txBody>
          <a:bodyPr>
            <a:noAutofit/>
          </a:bodyPr>
          <a:lstStyle/>
          <a:p>
            <a:pPr marL="0" indent="0"/>
            <a:r>
              <a:rPr lang="ru-RU" sz="2800" dirty="0" smtClean="0"/>
              <a:t>Достоинства: полное решение, краткость кода.</a:t>
            </a:r>
          </a:p>
          <a:p>
            <a:pPr marL="0" indent="0"/>
            <a:r>
              <a:rPr lang="ru-RU" sz="2800" dirty="0"/>
              <a:t>Недостатки</a:t>
            </a:r>
            <a:r>
              <a:rPr lang="ru-RU" sz="2800" dirty="0" smtClean="0"/>
              <a:t>: нужно знать формулы: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чисел на отрезках и их пересечениях;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арифметической и геометрической прогрессий;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суммы рядов (например, суммы квадратов чисел);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фигурных чисел (например, </a:t>
            </a:r>
            <a:r>
              <a:rPr lang="en-US" sz="2800" dirty="0" smtClean="0"/>
              <a:t>n-</a:t>
            </a:r>
            <a:r>
              <a:rPr lang="ru-RU" sz="2800" dirty="0" err="1" smtClean="0"/>
              <a:t>ое</a:t>
            </a:r>
            <a:r>
              <a:rPr lang="ru-RU" sz="2800" dirty="0" smtClean="0"/>
              <a:t> треугольное число);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комбинаторных объектов (размещения, перестановки, сочетания);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представления чисел в различных системах счисления;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и т. д…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0" indent="0"/>
            <a:endParaRPr lang="ru-RU" sz="2800" dirty="0"/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на Вывод формулы на РЭ </a:t>
            </a:r>
            <a:r>
              <a:rPr lang="ru-RU" dirty="0" err="1" smtClean="0"/>
              <a:t>Всош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100628"/>
            <a:ext cx="8808913" cy="5352708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Цапли (2012);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/>
              <a:t>Игральные </a:t>
            </a:r>
            <a:r>
              <a:rPr lang="ru-RU" sz="2800" dirty="0" smtClean="0"/>
              <a:t>кубики (2013);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Кастинг (2013);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POBEDA-2014</a:t>
            </a:r>
            <a:r>
              <a:rPr lang="ru-RU" sz="2800" dirty="0" smtClean="0"/>
              <a:t> (2014);</a:t>
            </a:r>
            <a:endParaRPr lang="ru-RU" sz="2800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/>
              <a:t>Кольцевая </a:t>
            </a:r>
            <a:r>
              <a:rPr lang="ru-RU" sz="2800" dirty="0" smtClean="0"/>
              <a:t>линия (2015);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ru-RU" sz="2800" dirty="0" smtClean="0"/>
              <a:t>Кампус (2017);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/>
              <a:t>Автоматизированное управление доставкой </a:t>
            </a:r>
            <a:r>
              <a:rPr lang="ru-RU" sz="2800" dirty="0" smtClean="0"/>
              <a:t>(2017);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ru-RU" sz="2800" dirty="0"/>
              <a:t>Улучшение </a:t>
            </a:r>
            <a:r>
              <a:rPr lang="ru-RU" sz="2800" dirty="0" smtClean="0"/>
              <a:t>успеваемости (2018);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ru-RU" sz="2800" dirty="0"/>
              <a:t>Два </a:t>
            </a:r>
            <a:r>
              <a:rPr lang="ru-RU" sz="2800" dirty="0" smtClean="0"/>
              <a:t>измерения (2019).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endParaRPr lang="ru-RU" sz="28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0" indent="0"/>
            <a:endParaRPr lang="ru-RU" sz="2800" dirty="0"/>
          </a:p>
        </p:txBody>
      </p:sp>
      <p:sp>
        <p:nvSpPr>
          <p:cNvPr id="5" name="AutoShape 2" descr="ÐÐ°ÑÑÐ¸Ð½ÐºÐ¸ Ð¿Ð¾ Ð·Ð°Ð¿ÑÐ¾ÑÑ Ð·Ð°Ð´Ð°ÑÐ° Ð¾ Ð²Ð¾ÑÑÐ¼Ð¸ ÑÐµÑÐ·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894</TotalTime>
  <Words>716</Words>
  <Application>Microsoft Office PowerPoint</Application>
  <PresentationFormat>Экран (4:3)</PresentationFormat>
  <Paragraphs>190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Семинар для учителей информатики</vt:lpstr>
      <vt:lpstr>Способы Сокращения перебора:</vt:lpstr>
      <vt:lpstr>Задача «Ёлочки»</vt:lpstr>
      <vt:lpstr>Неполное решение (Полный перебор)</vt:lpstr>
      <vt:lpstr>Неполное решение (Полный перебор)</vt:lpstr>
      <vt:lpstr>полное решение (Декомпозиция)</vt:lpstr>
      <vt:lpstr>полное решение (Декомпозиция)</vt:lpstr>
      <vt:lpstr>Вывод формулы</vt:lpstr>
      <vt:lpstr>Задачи на Вывод формулы на РЭ Всош:</vt:lpstr>
      <vt:lpstr>Сокращение итераций перебора:</vt:lpstr>
      <vt:lpstr>Сокращение итераций перебора:</vt:lpstr>
      <vt:lpstr>Задачи на сокращение итераций на РЭ Всош:</vt:lpstr>
      <vt:lpstr>Задача Газон</vt:lpstr>
      <vt:lpstr>Задача Газон</vt:lpstr>
      <vt:lpstr>Задача Газон</vt:lpstr>
      <vt:lpstr>Задача Газон</vt:lpstr>
      <vt:lpstr>Задача Выбор зала</vt:lpstr>
      <vt:lpstr>Задача Выбор зала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для учителей информатики</dc:title>
  <dc:creator>Карабанов Антон Викторович</dc:creator>
  <cp:lastModifiedBy>home</cp:lastModifiedBy>
  <cp:revision>96</cp:revision>
  <dcterms:created xsi:type="dcterms:W3CDTF">2018-03-14T22:42:41Z</dcterms:created>
  <dcterms:modified xsi:type="dcterms:W3CDTF">2020-10-26T08:50:34Z</dcterms:modified>
</cp:coreProperties>
</file>