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306" r:id="rId4"/>
    <p:sldId id="302" r:id="rId5"/>
    <p:sldId id="304" r:id="rId6"/>
    <p:sldId id="305" r:id="rId7"/>
    <p:sldId id="268" r:id="rId8"/>
    <p:sldId id="309" r:id="rId9"/>
    <p:sldId id="307" r:id="rId10"/>
    <p:sldId id="297" r:id="rId11"/>
    <p:sldId id="310" r:id="rId12"/>
    <p:sldId id="314" r:id="rId13"/>
    <p:sldId id="298" r:id="rId14"/>
    <p:sldId id="312" r:id="rId15"/>
    <p:sldId id="311" r:id="rId16"/>
    <p:sldId id="313" r:id="rId17"/>
    <p:sldId id="27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C691F-1BEF-4DD2-AD23-B38898BBBB8D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36028-3422-4001-8C80-CD414DA60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10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36028-3422-4001-8C80-CD414DA60A8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542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36028-3422-4001-8C80-CD414DA60A8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54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9F810-1B1E-42AF-A9A7-FFC46AB61C6D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58102-0C07-4057-B02D-FCDFF0544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033A-96D9-4598-88A6-AC7F6EEAE476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52D2-0836-4D05-95EE-3C7748C93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8C1B7-0A27-499C-BE20-129F47E93C58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0BB6-1E35-41A7-A269-0E22B6AC3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78002-2FD7-4E6C-AAEA-43C2A3EC58DA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400CC-A06D-4816-AFA2-A680F4C56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C5F6D-85FB-4005-B6EA-866BE668131C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5A8CF-C62F-4E29-85B4-743E625BF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4D3C8-8CAA-4F44-8D3C-F9A52FAF4E82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4DCBA-01F0-40A3-B920-566C12499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7B8DF-9E11-4C54-AAE6-DE32DDA1A54E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22A50-E427-423A-9CBC-B9A7E66D5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82D8E-F538-4412-8CD6-BA464EA8FC3D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D8F4-E5B6-47D7-AEE0-A2017A927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8658-CFC6-4395-A019-43C0CE63BE94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619C-3754-4543-87CA-5A3B6FF2D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BDA0-48F9-483A-8543-D88E59D69CA4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9B33-83C9-40D9-9C9A-50A6FF0EB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84D03-E9C1-42BE-8703-A938729B5656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57A2F-9213-4005-B876-A96D58282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CF0C46C-B1E8-43F4-9BF8-CE2B63375A5D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71452CF-34B3-4DFF-B04E-7FC48C607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2000240"/>
            <a:ext cx="6629392" cy="1470025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Турнир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по программированию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554" y="1214422"/>
            <a:ext cx="5629292" cy="103822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rgbClr val="FFC000"/>
                </a:solidFill>
              </a:rPr>
              <a:t>«Осенний </a:t>
            </a:r>
            <a:r>
              <a:rPr lang="en-US" sz="4800" dirty="0" smtClean="0">
                <a:solidFill>
                  <a:srgbClr val="FFC000"/>
                </a:solidFill>
              </a:rPr>
              <a:t>LIST</a:t>
            </a:r>
            <a:r>
              <a:rPr lang="ru-RU" sz="4800" dirty="0" smtClean="0">
                <a:solidFill>
                  <a:srgbClr val="FFC000"/>
                </a:solidFill>
              </a:rPr>
              <a:t>» 201</a:t>
            </a:r>
            <a:r>
              <a:rPr lang="en-US" sz="4800" dirty="0" smtClean="0">
                <a:solidFill>
                  <a:srgbClr val="FFC000"/>
                </a:solidFill>
              </a:rPr>
              <a:t>7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628652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КГО</a:t>
            </a:r>
            <a:r>
              <a:rPr lang="ru-RU" dirty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У «Центр образования «Эврика»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D</a:t>
            </a:r>
            <a:r>
              <a:rPr lang="ru-RU" b="1" dirty="0" smtClean="0"/>
              <a:t>. </a:t>
            </a:r>
            <a:r>
              <a:rPr lang="ru-RU" dirty="0" smtClean="0"/>
              <a:t>Ресторан.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3"/>
            <a:ext cx="9144000" cy="91843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Сложные условия /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динамическое программирование.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2348880"/>
            <a:ext cx="8677628" cy="4294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 smtClean="0">
                <a:latin typeface="+mn-lt"/>
              </a:rPr>
              <a:t> </a:t>
            </a:r>
            <a:endParaRPr lang="en-US" sz="2800" dirty="0" smtClean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6434" y="2636912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проверка условий</a:t>
            </a:r>
            <a:r>
              <a:rPr lang="en-US" sz="2800" dirty="0" smtClean="0">
                <a:solidFill>
                  <a:srgbClr val="00B050"/>
                </a:solidFill>
              </a:rPr>
              <a:t>:</a:t>
            </a:r>
            <a:endParaRPr lang="ru-RU" sz="2800" dirty="0">
              <a:solidFill>
                <a:srgbClr val="00B050"/>
              </a:solidFill>
            </a:endParaRPr>
          </a:p>
          <a:p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n, b =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k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n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or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 = 0: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'NO') 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'YES')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D</a:t>
            </a:r>
            <a:r>
              <a:rPr lang="ru-RU" b="1" dirty="0" smtClean="0"/>
              <a:t>. </a:t>
            </a:r>
            <a:r>
              <a:rPr lang="ru-RU" dirty="0"/>
              <a:t>Ресторан.</a:t>
            </a:r>
            <a:endParaRPr lang="ru-RU" b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916832"/>
            <a:ext cx="8677628" cy="4726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 smtClean="0">
                <a:latin typeface="+mn-lt"/>
              </a:rPr>
              <a:t> </a:t>
            </a:r>
            <a:endParaRPr lang="en-US" sz="2800" dirty="0" smtClean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9477" y="1700808"/>
            <a:ext cx="821537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>
                <a:solidFill>
                  <a:srgbClr val="00B050"/>
                </a:solidFill>
              </a:rPr>
              <a:t>динамическое </a:t>
            </a:r>
            <a:r>
              <a:rPr lang="ru-RU" sz="2800" dirty="0" smtClean="0">
                <a:solidFill>
                  <a:srgbClr val="00B050"/>
                </a:solidFill>
              </a:rPr>
              <a:t>программирование</a:t>
            </a:r>
            <a:r>
              <a:rPr lang="en-US" sz="2800" dirty="0" smtClean="0">
                <a:solidFill>
                  <a:srgbClr val="00B050"/>
                </a:solidFill>
              </a:rPr>
              <a:t>:</a:t>
            </a:r>
            <a:endParaRPr lang="ru-RU" sz="28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n, b =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L = [[[False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 range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(104)]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800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 range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(104)]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800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 range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(104)]</a:t>
            </a:r>
          </a:p>
          <a:p>
            <a:pPr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L[1][1][0] = True</a:t>
            </a:r>
          </a:p>
          <a:p>
            <a:pPr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L[0][1][1] = True</a:t>
            </a:r>
          </a:p>
          <a:p>
            <a:pPr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L[0][0][1] = True</a:t>
            </a:r>
          </a:p>
          <a:p>
            <a:pPr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L[2][0][0] = True</a:t>
            </a:r>
          </a:p>
          <a:p>
            <a:pPr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L[3][0][0] = True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12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D</a:t>
            </a:r>
            <a:r>
              <a:rPr lang="ru-RU" b="1" dirty="0" smtClean="0"/>
              <a:t>. </a:t>
            </a:r>
            <a:r>
              <a:rPr lang="ru-RU" dirty="0"/>
              <a:t>Ресторан.</a:t>
            </a:r>
            <a:endParaRPr lang="ru-RU" b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916832"/>
            <a:ext cx="8677628" cy="4726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 smtClean="0">
                <a:latin typeface="+mn-lt"/>
              </a:rPr>
              <a:t> </a:t>
            </a:r>
            <a:endParaRPr lang="en-US" sz="2800" dirty="0" smtClean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 range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(k + 1):</a:t>
            </a:r>
          </a:p>
          <a:p>
            <a:pPr>
              <a:buNone/>
            </a:pPr>
            <a:r>
              <a:rPr lang="ru-RU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 range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(n + 1):</a:t>
            </a:r>
          </a:p>
          <a:p>
            <a:pPr>
              <a:buNone/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 range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(b + 1):</a:t>
            </a:r>
          </a:p>
          <a:p>
            <a:pPr>
              <a:buNone/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L[i][j][m]:</a:t>
            </a:r>
          </a:p>
          <a:p>
            <a:pPr>
              <a:buNone/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L[i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+ 1][j + 1][m] = True</a:t>
            </a:r>
          </a:p>
          <a:p>
            <a:pPr>
              <a:buNone/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L[i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][j + 1][m + 1] = True</a:t>
            </a:r>
          </a:p>
          <a:p>
            <a:pPr>
              <a:buNone/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L[i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][j][m + 1] = True</a:t>
            </a:r>
          </a:p>
          <a:p>
            <a:pPr>
              <a:buNone/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L[i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+ 2][j][m] = True</a:t>
            </a:r>
          </a:p>
          <a:p>
            <a:pPr>
              <a:buNone/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L[i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+ 3][j][m] =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('YES'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L[k][n][b]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'NO')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543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E</a:t>
            </a:r>
            <a:r>
              <a:rPr lang="ru-RU" b="1" dirty="0" smtClean="0"/>
              <a:t>. </a:t>
            </a:r>
            <a:r>
              <a:rPr lang="ru-RU" dirty="0" smtClean="0"/>
              <a:t>Интересные числа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Системы счисления, бинарный поиск.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916832"/>
            <a:ext cx="8677628" cy="4726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sz="2800" dirty="0" smtClean="0"/>
              <a:t>Какие числа интересны?</a:t>
            </a:r>
          </a:p>
          <a:p>
            <a:pPr marL="514350" lvl="0" indent="-514350">
              <a:spcBef>
                <a:spcPct val="20000"/>
              </a:spcBef>
            </a:pPr>
            <a:endParaRPr lang="ru-RU" sz="2800" dirty="0" smtClean="0"/>
          </a:p>
          <a:p>
            <a:pPr eaLnBrk="1" hangingPunct="1"/>
            <a:r>
              <a:rPr lang="ru-RU" sz="2800" dirty="0" smtClean="0"/>
              <a:t>Число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является интересным, если максимальная степень </a:t>
            </a:r>
            <a:r>
              <a:rPr lang="en-US" sz="2800" i="1" dirty="0" smtClean="0"/>
              <a:t>k</a:t>
            </a:r>
            <a:r>
              <a:rPr lang="ru-RU" sz="2800" dirty="0" smtClean="0"/>
              <a:t>, на которое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ru-RU" sz="2800" dirty="0" smtClean="0"/>
              <a:t>делится, нечетна.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11000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24</a:t>
            </a:r>
            <a:r>
              <a:rPr lang="ru-RU" sz="2800" baseline="-25000" dirty="0" smtClean="0"/>
              <a:t>10</a:t>
            </a:r>
            <a:r>
              <a:rPr lang="en-US" sz="2800" dirty="0" smtClean="0"/>
              <a:t> </a:t>
            </a:r>
            <a:r>
              <a:rPr lang="ru-RU" sz="2800" dirty="0" smtClean="0"/>
              <a:t>	делится на </a:t>
            </a:r>
            <a:r>
              <a:rPr lang="en-US" sz="2800" dirty="0" smtClean="0"/>
              <a:t>8</a:t>
            </a:r>
            <a:r>
              <a:rPr lang="ru-RU" sz="2800" dirty="0" smtClean="0"/>
              <a:t> = 2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, </a:t>
            </a:r>
            <a:br>
              <a:rPr lang="ru-RU" sz="2800" dirty="0" smtClean="0"/>
            </a:br>
            <a:r>
              <a:rPr lang="ru-RU" sz="2800" dirty="0" smtClean="0"/>
              <a:t>			но не делится на 16 = 2</a:t>
            </a:r>
            <a:r>
              <a:rPr lang="ru-RU" sz="2800" baseline="30000" dirty="0" smtClean="0"/>
              <a:t>4</a:t>
            </a:r>
          </a:p>
          <a:p>
            <a:pPr marL="514350" lvl="0" indent="-514350">
              <a:spcBef>
                <a:spcPct val="20000"/>
              </a:spcBef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E</a:t>
            </a:r>
            <a:r>
              <a:rPr lang="ru-RU" b="1" dirty="0" smtClean="0"/>
              <a:t>. </a:t>
            </a:r>
            <a:r>
              <a:rPr lang="ru-RU" dirty="0" smtClean="0"/>
              <a:t>Интересные числа</a:t>
            </a:r>
            <a:endParaRPr lang="ru-RU" b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916832"/>
            <a:ext cx="4645180" cy="4726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/>
              <a:t>Легко найти количество интересных чисел, не превышающих</a:t>
            </a:r>
            <a:r>
              <a:rPr lang="en-US" sz="2800" dirty="0" smtClean="0"/>
              <a:t> </a:t>
            </a:r>
            <a:r>
              <a:rPr lang="ru-RU" sz="2800" dirty="0" smtClean="0"/>
              <a:t>некоторое число </a:t>
            </a:r>
            <a:r>
              <a:rPr lang="en-US" sz="2800" i="1" dirty="0" smtClean="0"/>
              <a:t>y</a:t>
            </a:r>
            <a:r>
              <a:rPr lang="ru-RU" sz="2800" dirty="0" smtClean="0"/>
              <a:t>:</a:t>
            </a:r>
          </a:p>
          <a:p>
            <a:pPr>
              <a:spcBef>
                <a:spcPct val="20000"/>
              </a:spcBef>
            </a:pPr>
            <a:endParaRPr lang="ru-RU" sz="2800" dirty="0" smtClean="0"/>
          </a:p>
          <a:p>
            <a:pPr>
              <a:spcBef>
                <a:spcPct val="20000"/>
              </a:spcBef>
            </a:pPr>
            <a:endParaRPr lang="ru-RU" sz="2800" dirty="0" smtClean="0"/>
          </a:p>
          <a:p>
            <a:pPr>
              <a:spcBef>
                <a:spcPct val="20000"/>
              </a:spcBef>
            </a:pPr>
            <a:r>
              <a:rPr lang="ru-RU" sz="2800" dirty="0" smtClean="0"/>
              <a:t>Принцип включения-исключения</a:t>
            </a:r>
          </a:p>
          <a:p>
            <a:pPr>
              <a:spcBef>
                <a:spcPct val="20000"/>
              </a:spcBef>
            </a:pPr>
            <a:endParaRPr lang="ru-RU" sz="2800" dirty="0" smtClean="0"/>
          </a:p>
          <a:p>
            <a:pPr lvl="0">
              <a:spcBef>
                <a:spcPct val="20000"/>
              </a:spcBef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292080" y="2060848"/>
          <a:ext cx="2890391" cy="1535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812520" imgH="431640" progId="Equation.3">
                  <p:embed/>
                </p:oleObj>
              </mc:Choice>
              <mc:Fallback>
                <p:oleObj name="Equation" r:id="rId4" imgW="8125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060848"/>
                        <a:ext cx="2890391" cy="1535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3923928" y="4509120"/>
          <a:ext cx="4913313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6" imgW="1434960" imgH="457200" progId="Equation.3">
                  <p:embed/>
                </p:oleObj>
              </mc:Choice>
              <mc:Fallback>
                <p:oleObj name="Equation" r:id="rId6" imgW="14349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509120"/>
                        <a:ext cx="4913313" cy="156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E</a:t>
            </a:r>
            <a:r>
              <a:rPr lang="ru-RU" b="1" dirty="0" smtClean="0"/>
              <a:t>. </a:t>
            </a:r>
            <a:r>
              <a:rPr lang="ru-RU" dirty="0" smtClean="0"/>
              <a:t>Интересные числа</a:t>
            </a:r>
            <a:endParaRPr lang="ru-RU" b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484784"/>
            <a:ext cx="9001156" cy="5158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fontAlgn="t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calc(p):</a:t>
            </a:r>
          </a:p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   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    m = 1</a:t>
            </a:r>
          </a:p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   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k ** m &lt;= p:</a:t>
            </a:r>
          </a:p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       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(-1) ** (m 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1) * (p // (k ** m))</a:t>
            </a:r>
          </a:p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        m += 1</a:t>
            </a:r>
          </a:p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   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 eaLnBrk="1" hangingPunct="1">
              <a:lnSpc>
                <a:spcPct val="80000"/>
              </a:lnSpc>
              <a:spcBef>
                <a:spcPct val="20000"/>
              </a:spcBef>
            </a:pPr>
            <a:endParaRPr lang="ru-RU" sz="2800" dirty="0" smtClean="0"/>
          </a:p>
          <a:p>
            <a:pPr marL="514350" indent="-5143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sz="2800" dirty="0" smtClean="0"/>
              <a:t>Необходимо найти минимальное </a:t>
            </a:r>
            <a:r>
              <a:rPr lang="en-US" sz="2800" dirty="0" smtClean="0"/>
              <a:t>y</a:t>
            </a:r>
            <a:r>
              <a:rPr lang="ru-RU" sz="2800" dirty="0" smtClean="0"/>
              <a:t>, что </a:t>
            </a:r>
            <a:r>
              <a:rPr lang="en-US" sz="2800" dirty="0" smtClean="0"/>
              <a:t>calc(y)</a:t>
            </a:r>
            <a:r>
              <a:rPr lang="ru-RU" sz="2800" dirty="0" smtClean="0"/>
              <a:t> </a:t>
            </a:r>
            <a:r>
              <a:rPr lang="en-US" sz="2800" dirty="0" smtClean="0"/>
              <a:t>=</a:t>
            </a:r>
            <a:r>
              <a:rPr lang="ru-RU" sz="2800" dirty="0" smtClean="0"/>
              <a:t> </a:t>
            </a:r>
            <a:r>
              <a:rPr lang="en-US" sz="2800" dirty="0" smtClean="0"/>
              <a:t>n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marL="514350" indent="-5143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sz="2800" dirty="0" smtClean="0"/>
              <a:t>Это можно сделать бинарным поиском.</a:t>
            </a:r>
            <a:endParaRPr lang="en-US" sz="2800" dirty="0" smtClean="0"/>
          </a:p>
          <a:p>
            <a:pPr marL="514350" indent="-5143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sz="2800" dirty="0" smtClean="0"/>
              <a:t>Инвариант </a:t>
            </a:r>
            <a:r>
              <a:rPr lang="en-US" sz="2800" dirty="0" smtClean="0"/>
              <a:t>f(right) ≥ n, f(left) &lt; n</a:t>
            </a:r>
            <a:r>
              <a:rPr lang="ru-RU" sz="2800" dirty="0" smtClean="0"/>
              <a:t>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73201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E</a:t>
            </a:r>
            <a:r>
              <a:rPr lang="ru-RU" b="1" dirty="0" smtClean="0"/>
              <a:t>. </a:t>
            </a:r>
            <a:r>
              <a:rPr lang="ru-RU" dirty="0" smtClean="0"/>
              <a:t>Интересные числа</a:t>
            </a:r>
            <a:endParaRPr lang="ru-RU" b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1484784"/>
            <a:ext cx="8676456" cy="5158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n, k 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left = 0</a:t>
            </a:r>
          </a:p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right = 10 ** 17</a:t>
            </a:r>
          </a:p>
          <a:p>
            <a:pPr fontAlgn="t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left + 1 &lt; right:</a:t>
            </a:r>
          </a:p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middle = (left + right) // 2</a:t>
            </a:r>
          </a:p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calc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(middle) &lt; n:</a:t>
            </a:r>
          </a:p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left = middle</a:t>
            </a:r>
          </a:p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fontAlgn="t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right = middle</a:t>
            </a:r>
          </a:p>
          <a:p>
            <a:pPr fontAlgn="t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(right)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73201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A. На краю доски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285860"/>
            <a:ext cx="7215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Простая задача на целочисленное деление и условия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560" y="2564904"/>
          <a:ext cx="7920879" cy="3888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5"/>
                <a:gridCol w="667151"/>
                <a:gridCol w="676997"/>
                <a:gridCol w="880098"/>
                <a:gridCol w="728082"/>
                <a:gridCol w="720080"/>
                <a:gridCol w="792088"/>
                <a:gridCol w="792088"/>
                <a:gridCol w="1368150"/>
              </a:tblGrid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 + 1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 + 1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3m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(n - 1)m + 1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nm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A. На краю доски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2852936"/>
          <a:ext cx="7920879" cy="3888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5"/>
                <a:gridCol w="667151"/>
                <a:gridCol w="676997"/>
                <a:gridCol w="880098"/>
                <a:gridCol w="728082"/>
                <a:gridCol w="720080"/>
                <a:gridCol w="792088"/>
                <a:gridCol w="792088"/>
                <a:gridCol w="1368150"/>
              </a:tblGrid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 + 1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 + 1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3m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(n - 1)m + 1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nm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179512" y="2924944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79512" y="6309320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1475656" y="206084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8028384" y="206084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48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A. На краю доски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132856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// m == 0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// m == n - 1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% m == 0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% m == 1: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print('YES')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print('NO')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B</a:t>
            </a:r>
            <a:r>
              <a:rPr lang="ru-RU" b="1" dirty="0" smtClean="0"/>
              <a:t>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Батон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800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Циклы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060848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Поскольку с каждым разрезом количество кусков может удваиваться, будем увеличивать количество кусков, начиная с 1 - самого батона колбасы, пока их </a:t>
            </a:r>
            <a:r>
              <a:rPr lang="ru-RU" sz="2800" dirty="0"/>
              <a:t>количество не меньше </a:t>
            </a:r>
            <a:r>
              <a:rPr lang="ru-RU" sz="2800" dirty="0" smtClean="0"/>
              <a:t>нужного. Ответ на задачу - количество таких увеличений.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B</a:t>
            </a:r>
            <a:r>
              <a:rPr lang="ru-RU" b="1" dirty="0" smtClean="0"/>
              <a:t>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Батон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484784"/>
            <a:ext cx="8892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piece = 1</a:t>
            </a:r>
          </a:p>
          <a:p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piece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+=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	piece *= 2</a:t>
            </a:r>
          </a:p>
          <a:p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(ans)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from math import log2, ceil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ceil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log2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inpu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t()))))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C</a:t>
            </a:r>
            <a:r>
              <a:rPr lang="ru-RU" b="1" dirty="0" smtClean="0"/>
              <a:t>. </a:t>
            </a:r>
            <a:r>
              <a:rPr lang="ru-RU" dirty="0" smtClean="0"/>
              <a:t>Головоломка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Строки.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916832"/>
            <a:ext cx="8677628" cy="4726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 smtClean="0"/>
              <a:t>Если посмотреть в условие внимательно, то можно заметить, что нам уже дано, что головоломка решаема. Тогда самый простой метод решения - сохранить все введенные символы, для каждого запоминая, сколько раз он встречается в тексте, затем для каждого символа уменьшить соответствующее ему число на 1 за каждый раз, когда этот символ встречается в "отгадках". В конце мы выводим символ столько раз, сколько он у нас остался.</a:t>
            </a:r>
            <a:endParaRPr lang="ru-RU" sz="2800" dirty="0"/>
          </a:p>
          <a:p>
            <a:pPr lvl="0">
              <a:spcBef>
                <a:spcPct val="20000"/>
              </a:spcBef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C</a:t>
            </a:r>
            <a:r>
              <a:rPr lang="ru-RU" b="1" dirty="0" smtClean="0"/>
              <a:t>. </a:t>
            </a:r>
            <a:r>
              <a:rPr lang="ru-RU" dirty="0" smtClean="0"/>
              <a:t>Головоломка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Строки.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916832"/>
            <a:ext cx="8677628" cy="4726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n, m = map(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input().split(' '))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letters = {}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for symbol in input():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if symbol not in letters: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letters[symbol] = 1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else: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letters[symbol] += 1</a:t>
            </a:r>
          </a:p>
          <a:p>
            <a:pPr lvl="0">
              <a:spcBef>
                <a:spcPct val="20000"/>
              </a:spcBef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02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C</a:t>
            </a:r>
            <a:r>
              <a:rPr lang="ru-RU" b="1" dirty="0" smtClean="0"/>
              <a:t>. </a:t>
            </a:r>
            <a:r>
              <a:rPr lang="ru-RU" dirty="0" smtClean="0"/>
              <a:t>Головоломка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Строки.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1916832"/>
            <a:ext cx="8677628" cy="4726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in range(m):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for symbol in input():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letters[symbol] -= 1</a:t>
            </a:r>
          </a:p>
          <a:p>
            <a:pPr lvl="0">
              <a:spcBef>
                <a:spcPct val="20000"/>
              </a:spcBef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''</a:t>
            </a:r>
          </a:p>
          <a:p>
            <a:pPr lvl="0">
              <a:spcBef>
                <a:spcPct val="20000"/>
              </a:spcBef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symbol in letters: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+= symbol * letters[symbol]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6396181"/>
      </p:ext>
    </p:extLst>
  </p:cSld>
  <p:clrMapOvr>
    <a:masterClrMapping/>
  </p:clrMapOvr>
</p:sld>
</file>

<file path=ppt/theme/theme1.xml><?xml version="1.0" encoding="utf-8"?>
<a:theme xmlns:a="http://schemas.openxmlformats.org/drawingml/2006/main" name="3000349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30003497</Template>
  <TotalTime>1329</TotalTime>
  <Words>502</Words>
  <Application>Microsoft Office PowerPoint</Application>
  <PresentationFormat>Экран (4:3)</PresentationFormat>
  <Paragraphs>145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30003497</vt:lpstr>
      <vt:lpstr>Equation</vt:lpstr>
      <vt:lpstr>Турнир  по программированию</vt:lpstr>
      <vt:lpstr>Задача A. На краю доски</vt:lpstr>
      <vt:lpstr>Задача A. На краю доски</vt:lpstr>
      <vt:lpstr>Задача A. На краю доски</vt:lpstr>
      <vt:lpstr>Задача B. Батон</vt:lpstr>
      <vt:lpstr>Задача B. Батон</vt:lpstr>
      <vt:lpstr>Задача C. Головоломка</vt:lpstr>
      <vt:lpstr>Задача C. Головоломка</vt:lpstr>
      <vt:lpstr>Задача C. Головоломка</vt:lpstr>
      <vt:lpstr>Задача D. Ресторан.</vt:lpstr>
      <vt:lpstr>Задача D. Ресторан.</vt:lpstr>
      <vt:lpstr>Задача D. Ресторан.</vt:lpstr>
      <vt:lpstr>Задача E. Интересные числа</vt:lpstr>
      <vt:lpstr>Задача E. Интересные числа</vt:lpstr>
      <vt:lpstr>Задача E. Интересные числа</vt:lpstr>
      <vt:lpstr>Задача E. Интересные числа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Командный турнир  по программированию</dc:title>
  <dc:subject>Шаблон оформления</dc:subject>
  <dc:creator>антон</dc:creator>
  <cp:keywords>Шаблон оформления</cp:keywords>
  <dc:description>Шаблон оформления</dc:description>
  <cp:lastModifiedBy>Карабанов Антон Викторович</cp:lastModifiedBy>
  <cp:revision>117</cp:revision>
  <dcterms:created xsi:type="dcterms:W3CDTF">2013-09-08T22:35:40Z</dcterms:created>
  <dcterms:modified xsi:type="dcterms:W3CDTF">2017-10-28T01:16:55Z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TC300034971049</vt:lpwstr>
  </property>
</Properties>
</file>