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3" r:id="rId4"/>
    <p:sldId id="313" r:id="rId5"/>
    <p:sldId id="293" r:id="rId6"/>
    <p:sldId id="330" r:id="rId7"/>
    <p:sldId id="294" r:id="rId8"/>
    <p:sldId id="326" r:id="rId9"/>
    <p:sldId id="327" r:id="rId10"/>
    <p:sldId id="304" r:id="rId11"/>
    <p:sldId id="328" r:id="rId12"/>
    <p:sldId id="306" r:id="rId13"/>
    <p:sldId id="329" r:id="rId14"/>
    <p:sldId id="322" r:id="rId15"/>
    <p:sldId id="324" r:id="rId16"/>
    <p:sldId id="279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BF8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C691F-1BEF-4DD2-AD23-B38898BBBB8D}" type="datetimeFigureOut">
              <a:rPr lang="ru-RU" smtClean="0"/>
              <a:pPr/>
              <a:t>01.03.2018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36028-3422-4001-8C80-CD414DA60A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433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C36028-3422-4001-8C80-CD414DA60A8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9F810-1B1E-42AF-A9A7-FFC46AB61C6D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58102-0C07-4057-B02D-FCDFF0544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1033A-96D9-4598-88A6-AC7F6EEAE476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52D2-0836-4D05-95EE-3C7748C93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8C1B7-0A27-499C-BE20-129F47E93C58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90BB6-1E35-41A7-A269-0E22B6AC32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078002-2FD7-4E6C-AAEA-43C2A3EC58DA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400CC-A06D-4816-AFA2-A680F4C56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C5F6D-85FB-4005-B6EA-866BE668131C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5A8CF-C62F-4E29-85B4-743E625BF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4D3C8-8CAA-4F44-8D3C-F9A52FAF4E82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4DCBA-01F0-40A3-B920-566C124996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7B8DF-9E11-4C54-AAE6-DE32DDA1A54E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22A50-E427-423A-9CBC-B9A7E66D56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82D8E-F538-4412-8CD6-BA464EA8FC3D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DD8F4-E5B6-47D7-AEE0-A2017A927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B8658-CFC6-4395-A019-43C0CE63BE94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8619C-3754-4543-87CA-5A3B6FF2DB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3EBDA0-48F9-483A-8543-D88E59D69CA4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99B33-83C9-40D9-9C9A-50A6FF0EB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84D03-E9C1-42BE-8703-A938729B5656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57A2F-9213-4005-B876-A96D58282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CF0C46C-B1E8-43F4-9BF8-CE2B63375A5D}" type="datetimeFigureOut">
              <a:rPr lang="ru-RU"/>
              <a:pPr>
                <a:defRPr/>
              </a:pPr>
              <a:t>01.03.2018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accent3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271452CF-34B3-4DFF-B04E-7FC48C60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8794" y="2000240"/>
            <a:ext cx="6629392" cy="1470025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FF00"/>
                </a:solidFill>
              </a:rPr>
              <a:t>Турнир 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по программированию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546" y="1214422"/>
            <a:ext cx="6772300" cy="103822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>
                <a:solidFill>
                  <a:srgbClr val="FFC000"/>
                </a:solidFill>
              </a:rPr>
              <a:t>«Весенний </a:t>
            </a:r>
            <a:r>
              <a:rPr lang="en-US" sz="4800" dirty="0" smtClean="0">
                <a:solidFill>
                  <a:srgbClr val="FFC000"/>
                </a:solidFill>
              </a:rPr>
              <a:t>LIST</a:t>
            </a:r>
            <a:r>
              <a:rPr lang="ru-RU" sz="4800" dirty="0" smtClean="0">
                <a:solidFill>
                  <a:srgbClr val="FFC000"/>
                </a:solidFill>
              </a:rPr>
              <a:t>» 201</a:t>
            </a:r>
            <a:r>
              <a:rPr lang="en-US" sz="4800" dirty="0" smtClean="0">
                <a:solidFill>
                  <a:srgbClr val="FFC000"/>
                </a:solidFill>
              </a:rPr>
              <a:t>8</a:t>
            </a:r>
            <a:endParaRPr lang="en-US" sz="4800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6286520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КГОАУ «Центр образования «Эврика»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F</a:t>
            </a:r>
            <a:r>
              <a:rPr lang="ru-RU" b="1" dirty="0" smtClean="0"/>
              <a:t>. Половина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68760"/>
            <a:ext cx="8750206" cy="50891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Моделирование, множества.</a:t>
            </a:r>
            <a:endParaRPr lang="ru-RU" dirty="0" smtClean="0">
              <a:solidFill>
                <a:srgbClr val="00B050"/>
              </a:solidFill>
              <a:effectLst/>
            </a:endParaRPr>
          </a:p>
          <a:p>
            <a:pPr marL="3175" indent="-3175">
              <a:buNone/>
            </a:pPr>
            <a:r>
              <a:rPr lang="ru-RU" dirty="0" smtClean="0">
                <a:effectLst/>
              </a:rPr>
              <a:t>Будем моделировать ситуацию после очередной встречи, поддерживая множество возможных количеств яблок.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F</a:t>
            </a:r>
            <a:r>
              <a:rPr lang="ru-RU" b="1" dirty="0" smtClean="0"/>
              <a:t>. Половина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964488" cy="50891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n, k = map(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, input().split())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S = {n}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in range(k):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   S1 = set()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in S: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) ==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:</a:t>
            </a:r>
            <a:r>
              <a:rPr lang="ru-RU" sz="2400" dirty="0" smtClean="0">
                <a:effectLst/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4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если яблоко целое</a:t>
            </a:r>
            <a:endParaRPr lang="en-US" sz="2400" dirty="0" smtClean="0">
              <a:solidFill>
                <a:schemeClr val="accent4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           S1.add(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/ 2)</a:t>
            </a:r>
            <a:r>
              <a:rPr lang="en-US" sz="24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 # </a:t>
            </a:r>
            <a:r>
              <a:rPr lang="ru-RU" sz="24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можно разделить на 2</a:t>
            </a:r>
            <a:endParaRPr lang="en-US" sz="24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       if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&gt; 0:</a:t>
            </a:r>
            <a:r>
              <a:rPr lang="ru-RU" sz="2400" dirty="0" smtClean="0">
                <a:effectLst/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4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если яблоко не 0</a:t>
            </a:r>
            <a:endParaRPr lang="en-US" sz="24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           S1.add(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- 0.5)</a:t>
            </a:r>
            <a:r>
              <a:rPr lang="ru-RU" sz="24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4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можно отнять 1/2</a:t>
            </a:r>
            <a:endParaRPr lang="en-US" sz="24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   S = S1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(S))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print(' '.join(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) for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in sorted(S)))</a:t>
            </a:r>
            <a:endParaRPr lang="ru-RU" sz="2400" dirty="0" smtClean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G</a:t>
            </a:r>
            <a:r>
              <a:rPr lang="ru-RU" b="1" dirty="0" smtClean="0"/>
              <a:t>. Лягушонок Билли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464347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Жадный алгоритм.</a:t>
            </a:r>
          </a:p>
          <a:p>
            <a:pPr marL="3175" indent="19050">
              <a:buNone/>
            </a:pPr>
            <a:r>
              <a:rPr lang="ru-RU" dirty="0" smtClean="0">
                <a:effectLst/>
              </a:rPr>
              <a:t>Будем есть наиболее </a:t>
            </a:r>
            <a:r>
              <a:rPr lang="ru-RU" dirty="0" smtClean="0">
                <a:effectLst/>
              </a:rPr>
              <a:t>удаленных мошек</a:t>
            </a:r>
            <a:r>
              <a:rPr lang="ru-RU" dirty="0" smtClean="0">
                <a:effectLst/>
              </a:rPr>
              <a:t>, заставляя остальных приближаться к лягушонку.</a:t>
            </a:r>
          </a:p>
          <a:p>
            <a:pPr>
              <a:buNone/>
            </a:pP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2500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(input())</a:t>
            </a:r>
          </a:p>
          <a:p>
            <a:pPr>
              <a:buNone/>
            </a:pP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L = list(map(</a:t>
            </a:r>
            <a:r>
              <a:rPr lang="en-US" sz="2500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, input().split()))</a:t>
            </a:r>
          </a:p>
          <a:p>
            <a:pPr>
              <a:buNone/>
            </a:pP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M = [[L[0], 1]]</a:t>
            </a:r>
          </a:p>
          <a:p>
            <a:pPr>
              <a:buNone/>
            </a:pP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5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 in range(1, </a:t>
            </a:r>
            <a:r>
              <a:rPr lang="en-US" sz="2500" dirty="0" err="1" smtClean="0">
                <a:effectLst/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(L)):</a:t>
            </a:r>
            <a:r>
              <a:rPr lang="ru-RU" sz="2500" dirty="0" smtClean="0"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преобразование</a:t>
            </a:r>
            <a:endParaRPr lang="en-US" sz="25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    if L[</a:t>
            </a:r>
            <a:r>
              <a:rPr lang="en-US" sz="25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] == L[</a:t>
            </a:r>
            <a:r>
              <a:rPr lang="en-US" sz="25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 - 1]:</a:t>
            </a:r>
            <a:r>
              <a:rPr lang="ru-RU" sz="2500" dirty="0" smtClean="0">
                <a:effectLst/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исходных данных</a:t>
            </a:r>
            <a:endParaRPr lang="en-US" sz="25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        M[-1][1] += 1</a:t>
            </a:r>
            <a:r>
              <a:rPr lang="ru-RU" sz="2500" dirty="0" smtClean="0">
                <a:effectLst/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было: 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 2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 4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 4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]</a:t>
            </a:r>
            <a:endParaRPr lang="en-US" sz="25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    else:</a:t>
            </a:r>
            <a:r>
              <a:rPr lang="ru-RU" sz="2500" dirty="0" smtClean="0">
                <a:effectLst/>
                <a:latin typeface="Courier New" pitchFamily="49" charset="0"/>
                <a:cs typeface="Courier New" pitchFamily="49" charset="0"/>
              </a:rPr>
              <a:t>				 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# 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стало: 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,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 2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],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2500" dirty="0" smtClean="0">
                <a:solidFill>
                  <a:schemeClr val="accent4"/>
                </a:solidFill>
                <a:effectLst/>
                <a:latin typeface="Courier New" pitchFamily="49" charset="0"/>
                <a:cs typeface="Courier New" pitchFamily="49" charset="0"/>
              </a:rPr>
              <a:t>, 2]</a:t>
            </a:r>
            <a:endParaRPr lang="en-US" sz="25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500" dirty="0" err="1" smtClean="0">
                <a:effectLst/>
                <a:latin typeface="Courier New" pitchFamily="49" charset="0"/>
                <a:cs typeface="Courier New" pitchFamily="49" charset="0"/>
              </a:rPr>
              <a:t>M.append</a:t>
            </a: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([L[</a:t>
            </a:r>
            <a:r>
              <a:rPr lang="en-US" sz="25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500" dirty="0" smtClean="0">
                <a:effectLst/>
                <a:latin typeface="Courier New" pitchFamily="49" charset="0"/>
                <a:cs typeface="Courier New" pitchFamily="49" charset="0"/>
              </a:rPr>
              <a:t>], 1])</a:t>
            </a:r>
            <a:endParaRPr lang="ru-RU" sz="2500" dirty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G</a:t>
            </a:r>
            <a:r>
              <a:rPr lang="ru-RU" b="1" dirty="0" smtClean="0"/>
              <a:t>. Лягушонок Билли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64347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4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None/>
            </a:pP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jamp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in range(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(M) - 1, -1, -1):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   if M[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][0] -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jamp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&gt; 0: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+= (M[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][0] -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jamp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) * M[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][1]</a:t>
            </a:r>
          </a:p>
          <a:p>
            <a:pPr>
              <a:buNone/>
            </a:pPr>
            <a:r>
              <a:rPr lang="ru-RU" sz="2400" dirty="0" smtClean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jamp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 += M[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][1]</a:t>
            </a:r>
          </a:p>
          <a:p>
            <a:pPr>
              <a:buNone/>
            </a:pP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dirty="0" err="1" smtClean="0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sz="2400" dirty="0" smtClean="0">
                <a:effectLst/>
                <a:latin typeface="Courier New" pitchFamily="49" charset="0"/>
                <a:cs typeface="Courier New" pitchFamily="49" charset="0"/>
              </a:rPr>
              <a:t>)</a:t>
            </a:r>
            <a:endParaRPr lang="ru-RU" sz="1800" dirty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Предстоящие соревнования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00174"/>
            <a:ext cx="8715436" cy="4643470"/>
          </a:xfrm>
        </p:spPr>
        <p:txBody>
          <a:bodyPr>
            <a:normAutofit/>
          </a:bodyPr>
          <a:lstStyle/>
          <a:p>
            <a:pPr marL="2786063" lvl="7" indent="0">
              <a:buNone/>
            </a:pPr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	</a:t>
            </a:r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3 </a:t>
            </a:r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марта </a:t>
            </a:r>
            <a:r>
              <a:rPr lang="ru-RU" sz="3600" b="1" dirty="0" smtClean="0">
                <a:effectLst/>
                <a:latin typeface="Arial" pitchFamily="34" charset="0"/>
                <a:cs typeface="Arial" pitchFamily="34" charset="0"/>
              </a:rPr>
              <a:t>2018</a:t>
            </a:r>
            <a:endParaRPr lang="ru-RU" sz="3600" b="1" dirty="0"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http://codeforces.com/predownloaded/a0/31/a031ce093570cb82b18aa5d0b6de84405cfdee2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7315200" cy="414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ssets.codeforces.com/images/star-vkcup-2017-30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1495"/>
            <a:ext cx="2857500" cy="58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6378232"/>
            <a:ext cx="82878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Информация о соревновании: </a:t>
            </a:r>
            <a:r>
              <a:rPr lang="en-US" sz="2000" dirty="0"/>
              <a:t>http://codeforces.com/blog/entry/57942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71324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Предстоящие соревнования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6378232"/>
            <a:ext cx="84291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Информация о соревновании в Камчатском крае: </a:t>
            </a:r>
            <a:r>
              <a:rPr lang="en-US" sz="2000" dirty="0"/>
              <a:t>http</a:t>
            </a:r>
            <a:r>
              <a:rPr lang="en-US" sz="2000" dirty="0" smtClean="0"/>
              <a:t>://evrika41.ru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1689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effectLst/>
              </a:rPr>
              <a:t>Информации пока нет, ориентировочно – конец апреля / начало мая</a:t>
            </a:r>
            <a:endParaRPr lang="ru-RU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561" y="1412776"/>
            <a:ext cx="830018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912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A. Делёж яблок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2008" y="1268760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B050"/>
                </a:solidFill>
              </a:rPr>
              <a:t>Простейшая задача, целочисленное деление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1988840"/>
            <a:ext cx="8892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dirty="0" smtClean="0"/>
              <a:t>Самое меньшее количество яблок может оказаться у человека с наименьшим рангом, берущим яблоки последним. За каждый полный круг количество яблок уменьшается на </a:t>
            </a:r>
          </a:p>
          <a:p>
            <a:pPr>
              <a:buNone/>
            </a:pPr>
            <a:endParaRPr lang="ru-RU" sz="24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ru-RU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ru-RU" sz="2400" dirty="0" smtClean="0"/>
              <a:t>Значит, последнему человеку достанется </a:t>
            </a:r>
          </a:p>
          <a:p>
            <a:pPr>
              <a:buNone/>
            </a:pPr>
            <a:endParaRPr lang="ru-RU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n, k = map(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, input().split())</a:t>
            </a:r>
          </a:p>
          <a:p>
            <a:pPr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print(k // (n * (n + 1) // 2))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843808" y="3212976"/>
          <a:ext cx="2573337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4" imgW="1231560" imgH="431640" progId="Equation.3">
                  <p:embed/>
                </p:oleObj>
              </mc:Choice>
              <mc:Fallback>
                <p:oleObj name="Формула" r:id="rId4" imgW="123156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3212976"/>
                        <a:ext cx="2573337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035185"/>
              </p:ext>
            </p:extLst>
          </p:nvPr>
        </p:nvGraphicFramePr>
        <p:xfrm>
          <a:off x="6372200" y="4005064"/>
          <a:ext cx="652308" cy="887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Формула" r:id="rId6" imgW="317160" imgH="431640" progId="Equation.3">
                  <p:embed/>
                </p:oleObj>
              </mc:Choice>
              <mc:Fallback>
                <p:oleObj name="Формула" r:id="rId6" imgW="317160" imgH="431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00" y="4005064"/>
                        <a:ext cx="652308" cy="887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B</a:t>
            </a:r>
            <a:r>
              <a:rPr lang="ru-RU" b="1" dirty="0" smtClean="0"/>
              <a:t>. Провода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4005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  <a:latin typeface="Arial" charset="0"/>
              </a:rPr>
              <a:t>Жадный алгоритм.</a:t>
            </a:r>
            <a:endParaRPr lang="en-US" dirty="0" smtClean="0">
              <a:solidFill>
                <a:srgbClr val="00B050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Будем соединять каждое треугольное гнездо с ближайшим к нему справа незанятым круглым гнездом.</a:t>
            </a:r>
          </a:p>
          <a:p>
            <a:pPr>
              <a:buNone/>
            </a:pP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(input())</a:t>
            </a:r>
          </a:p>
          <a:p>
            <a:pPr>
              <a:buNone/>
            </a:pP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L = list(map(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, input().split()))</a:t>
            </a:r>
          </a:p>
          <a:p>
            <a:pPr>
              <a:buNone/>
            </a:pP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M = list(map(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, input().split()))</a:t>
            </a:r>
          </a:p>
          <a:p>
            <a:pPr>
              <a:buNone/>
            </a:pP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 = 0</a:t>
            </a:r>
          </a:p>
          <a:p>
            <a:pPr>
              <a:buNone/>
            </a:pP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>
              <a:buNone/>
            </a:pP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 += M[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] - L[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]</a:t>
            </a:r>
          </a:p>
          <a:p>
            <a:pPr>
              <a:buNone/>
            </a:pP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dirty="0" err="1" smtClean="0">
                <a:effectLst/>
                <a:latin typeface="Courier New" pitchFamily="49" charset="0"/>
                <a:cs typeface="Courier New" pitchFamily="49" charset="0"/>
              </a:rPr>
              <a:t>ans</a:t>
            </a:r>
            <a:r>
              <a:rPr lang="en-US" dirty="0" smtClean="0">
                <a:effectLst/>
                <a:latin typeface="Courier New" pitchFamily="49" charset="0"/>
                <a:cs typeface="Courier New" pitchFamily="49" charset="0"/>
              </a:rPr>
              <a:t>)</a:t>
            </a:r>
            <a:endParaRPr lang="ru-RU" dirty="0"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2844" y="2428868"/>
            <a:ext cx="8786874" cy="4214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C</a:t>
            </a:r>
            <a:r>
              <a:rPr lang="ru-RU" b="1" dirty="0" smtClean="0"/>
              <a:t>. Строка</a:t>
            </a:r>
            <a:endParaRPr lang="ru-RU" b="1" dirty="0">
              <a:effectLst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496" y="1214422"/>
            <a:ext cx="9001000" cy="53829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Циклы, строки.</a:t>
            </a:r>
          </a:p>
          <a:p>
            <a:pPr>
              <a:buNone/>
            </a:pPr>
            <a:r>
              <a:rPr lang="ru-RU" sz="3000" dirty="0">
                <a:effectLst/>
              </a:rPr>
              <a:t>Просто делаем то, что просят.</a:t>
            </a:r>
            <a:endParaRPr lang="ru-RU" sz="3000" dirty="0">
              <a:effectLst/>
            </a:endParaRPr>
          </a:p>
          <a:p>
            <a:pPr>
              <a:buNone/>
            </a:pPr>
            <a:endParaRPr lang="en-US" sz="30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sz="3000" dirty="0" err="1" smtClean="0"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(input())</a:t>
            </a:r>
          </a:p>
          <a:p>
            <a:pPr>
              <a:buNone/>
            </a:pP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s = ''</a:t>
            </a:r>
          </a:p>
          <a:p>
            <a:pPr>
              <a:buNone/>
            </a:pP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30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 in range(1, n + 1):</a:t>
            </a:r>
          </a:p>
          <a:p>
            <a:pPr>
              <a:buNone/>
            </a:pP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3000" dirty="0" err="1" smtClean="0">
                <a:effectLst/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) not in s:</a:t>
            </a:r>
          </a:p>
          <a:p>
            <a:pPr>
              <a:buNone/>
            </a:pP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        s += </a:t>
            </a:r>
            <a:r>
              <a:rPr lang="en-US" sz="3000" dirty="0" err="1" smtClean="0">
                <a:effectLst/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0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3000" dirty="0" smtClean="0">
                <a:effectLst/>
                <a:latin typeface="Courier New" pitchFamily="49" charset="0"/>
                <a:cs typeface="Courier New" pitchFamily="49" charset="0"/>
              </a:rPr>
              <a:t>print(s)</a:t>
            </a:r>
            <a:endParaRPr lang="ru-RU" dirty="0" smtClean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D</a:t>
            </a:r>
            <a:r>
              <a:rPr lang="ru-RU" b="1" dirty="0" smtClean="0"/>
              <a:t>. Реклама на заборе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6874" cy="49117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Сортировка отрезков.</a:t>
            </a:r>
          </a:p>
          <a:p>
            <a:pPr marL="0" indent="0">
              <a:buNone/>
            </a:pPr>
            <a:r>
              <a:rPr lang="ru-RU" sz="3000" dirty="0" smtClean="0">
                <a:effectLst/>
              </a:rPr>
              <a:t>Отсортируем отрезки по началу левой границы (при равных левых - по началу правых). </a:t>
            </a:r>
          </a:p>
          <a:p>
            <a:pPr marL="0" indent="0">
              <a:buNone/>
            </a:pPr>
            <a:r>
              <a:rPr lang="ru-RU" sz="3000" dirty="0" smtClean="0">
                <a:effectLst/>
              </a:rPr>
              <a:t>Пример:</a:t>
            </a:r>
          </a:p>
          <a:p>
            <a:pPr marL="0" indent="0">
              <a:buNone/>
            </a:pPr>
            <a:r>
              <a:rPr lang="ru-RU" sz="3000" dirty="0" smtClean="0">
                <a:effectLst/>
              </a:rPr>
              <a:t>(1, 7) (1, 8) (2, 4) (2, 7) (2, 9) (5, 8) (6, 6) (8, 10) (11, 12)</a:t>
            </a:r>
          </a:p>
          <a:p>
            <a:pPr marL="0" indent="0">
              <a:buNone/>
            </a:pPr>
            <a:r>
              <a:rPr lang="ru-RU" sz="3000" dirty="0" smtClean="0">
                <a:effectLst/>
              </a:rPr>
              <a:t>Пройдемся по этому списку, проверяя, накладывается ли очередной отрезок на предыдущие, удлиняя правую границу.</a:t>
            </a:r>
            <a:endParaRPr lang="en-US" sz="3000" dirty="0"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D</a:t>
            </a:r>
            <a:r>
              <a:rPr lang="ru-RU" b="1" dirty="0" smtClean="0"/>
              <a:t>. Реклама на заборе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86874" cy="55892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m, n = map(</a:t>
            </a:r>
            <a:r>
              <a:rPr lang="en-US" sz="2600" dirty="0" err="1" smtClean="0">
                <a:effectLst/>
                <a:latin typeface="Courier New" pitchFamily="49" charset="0"/>
                <a:cs typeface="Courier New" pitchFamily="49" charset="0"/>
              </a:rPr>
              <a:t>int,input</a:t>
            </a: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().split())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L = []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6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in range(n):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600" dirty="0" err="1" smtClean="0">
                <a:effectLst/>
                <a:latin typeface="Courier New" pitchFamily="49" charset="0"/>
                <a:cs typeface="Courier New" pitchFamily="49" charset="0"/>
              </a:rPr>
              <a:t>L.append</a:t>
            </a: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(list(map(</a:t>
            </a:r>
            <a:r>
              <a:rPr lang="en-US" sz="2600" dirty="0" err="1" smtClean="0">
                <a:effectLst/>
                <a:latin typeface="Courier New" pitchFamily="49" charset="0"/>
                <a:cs typeface="Courier New" pitchFamily="49" charset="0"/>
              </a:rPr>
              <a:t>int,input</a:t>
            </a: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().split())))</a:t>
            </a:r>
          </a:p>
          <a:p>
            <a:pPr marL="0" indent="0">
              <a:buNone/>
            </a:pPr>
            <a:r>
              <a:rPr lang="en-US" sz="2600" dirty="0" err="1" smtClean="0">
                <a:effectLst/>
                <a:latin typeface="Courier New" pitchFamily="49" charset="0"/>
                <a:cs typeface="Courier New" pitchFamily="49" charset="0"/>
              </a:rPr>
              <a:t>L.sort</a:t>
            </a: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flag = True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left = L[0][0]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right = L[0][1]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26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in L: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   if </a:t>
            </a:r>
            <a:r>
              <a:rPr lang="en-US" sz="26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[0] &gt; right + 1: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	  flag = False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       if right &lt; </a:t>
            </a:r>
            <a:r>
              <a:rPr lang="en-US" sz="26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[1]: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           right = </a:t>
            </a:r>
            <a:r>
              <a:rPr lang="en-US" sz="2600" dirty="0" err="1" smtClean="0">
                <a:effectLst/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[1]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if flag and left == 1 and right == m: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   print('YES')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US" sz="2600" dirty="0" smtClean="0">
                <a:effectLst/>
                <a:latin typeface="Courier New" pitchFamily="49" charset="0"/>
                <a:cs typeface="Courier New" pitchFamily="49" charset="0"/>
              </a:rPr>
              <a:t>    print('NO')</a:t>
            </a:r>
            <a:endParaRPr lang="en-US" sz="2600" dirty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День рождения викинга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40768"/>
            <a:ext cx="8786874" cy="537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Элементарная геометрия.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572000" y="2204864"/>
            <a:ext cx="0" cy="38164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611560" y="4005064"/>
            <a:ext cx="8280920" cy="83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184482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532440" y="41490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203848" y="2636912"/>
            <a:ext cx="2736304" cy="2736304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2"/>
          </p:cNvCxnSpPr>
          <p:nvPr/>
        </p:nvCxnSpPr>
        <p:spPr>
          <a:xfrm flipV="1">
            <a:off x="3203848" y="2780928"/>
            <a:ext cx="1944216" cy="1224136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572000" y="2780928"/>
            <a:ext cx="576064" cy="1224136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155421" y="2770284"/>
            <a:ext cx="0" cy="122413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563493" y="2779077"/>
            <a:ext cx="58631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779912" y="4077072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716016" y="34290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3923928" y="2977788"/>
            <a:ext cx="2664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ush Script MT" pitchFamily="66" charset="0"/>
              </a:rPr>
              <a:t>l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18754" y="2065942"/>
            <a:ext cx="256907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000" dirty="0" smtClean="0"/>
              <a:t>Сложно!</a:t>
            </a:r>
            <a:endParaRPr lang="ru-RU" sz="3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День рождения викинга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40768"/>
            <a:ext cx="8786874" cy="537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Элементарная геометрия.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4572000" y="2204864"/>
            <a:ext cx="0" cy="381642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V="1">
            <a:off x="611560" y="4005064"/>
            <a:ext cx="8280920" cy="838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0" y="184482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532440" y="414908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203848" y="2636912"/>
            <a:ext cx="2736304" cy="2736304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62404" y="3212976"/>
            <a:ext cx="2232248" cy="0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572000" y="3212976"/>
            <a:ext cx="1080120" cy="792088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 flipV="1">
            <a:off x="3470614" y="3212976"/>
            <a:ext cx="1101386" cy="792088"/>
          </a:xfrm>
          <a:prstGeom prst="line">
            <a:avLst/>
          </a:prstGeom>
          <a:ln w="254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48064" y="350100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716016" y="2708920"/>
            <a:ext cx="5870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Brush Script MT" pitchFamily="66" charset="0"/>
              </a:rPr>
              <a:t>l</a:t>
            </a:r>
            <a:r>
              <a:rPr lang="en-US" dirty="0" smtClean="0"/>
              <a:t> / 2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283968" y="328498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8754" y="2065942"/>
            <a:ext cx="256907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3000" dirty="0" smtClean="0"/>
              <a:t>Просто!</a:t>
            </a:r>
            <a:endParaRPr lang="ru-RU" sz="3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Задача </a:t>
            </a:r>
            <a:r>
              <a:rPr lang="en-US" b="1" dirty="0" smtClean="0"/>
              <a:t>E</a:t>
            </a:r>
            <a:r>
              <a:rPr lang="ru-RU" b="1" dirty="0" smtClean="0"/>
              <a:t>. День рождения викинга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40768"/>
            <a:ext cx="8786874" cy="537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00B050"/>
                </a:solidFill>
              </a:rPr>
              <a:t>Элементарная геометрия.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pt-BR" sz="2800" dirty="0" smtClean="0">
              <a:effectLst/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pt-BR" sz="2800" dirty="0" smtClean="0">
                <a:effectLst/>
                <a:latin typeface="Courier New" pitchFamily="49" charset="0"/>
                <a:cs typeface="Courier New" pitchFamily="49" charset="0"/>
              </a:rPr>
              <a:t>r, l = map(float,input().split())</a:t>
            </a:r>
          </a:p>
          <a:p>
            <a:pPr>
              <a:buNone/>
            </a:pPr>
            <a:r>
              <a:rPr lang="pt-BR" sz="2800" dirty="0" smtClean="0">
                <a:effectLst/>
                <a:latin typeface="Courier New" pitchFamily="49" charset="0"/>
                <a:cs typeface="Courier New" pitchFamily="49" charset="0"/>
              </a:rPr>
              <a:t>if l &gt;= 2 * r:</a:t>
            </a:r>
          </a:p>
          <a:p>
            <a:pPr>
              <a:buNone/>
            </a:pPr>
            <a:r>
              <a:rPr lang="pt-BR" sz="2800" dirty="0" smtClean="0">
                <a:effectLst/>
                <a:latin typeface="Courier New" pitchFamily="49" charset="0"/>
                <a:cs typeface="Courier New" pitchFamily="49" charset="0"/>
              </a:rPr>
              <a:t>    print(-r, 0)</a:t>
            </a:r>
          </a:p>
          <a:p>
            <a:pPr>
              <a:buNone/>
            </a:pPr>
            <a:r>
              <a:rPr lang="pt-BR" sz="2800" dirty="0" smtClean="0">
                <a:effectLst/>
                <a:latin typeface="Courier New" pitchFamily="49" charset="0"/>
                <a:cs typeface="Courier New" pitchFamily="49" charset="0"/>
              </a:rPr>
              <a:t>    print(r, 0)</a:t>
            </a:r>
          </a:p>
          <a:p>
            <a:pPr>
              <a:buNone/>
            </a:pPr>
            <a:r>
              <a:rPr lang="pt-BR" sz="2800" dirty="0" smtClean="0">
                <a:effectLst/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>
              <a:buNone/>
            </a:pPr>
            <a:r>
              <a:rPr lang="pt-BR" sz="2800" dirty="0" smtClean="0">
                <a:effectLst/>
                <a:latin typeface="Courier New" pitchFamily="49" charset="0"/>
                <a:cs typeface="Courier New" pitchFamily="49" charset="0"/>
              </a:rPr>
              <a:t>    h = (r ** 2 - (l / 2) ** 2) ** 0.5</a:t>
            </a:r>
          </a:p>
          <a:p>
            <a:pPr>
              <a:buNone/>
            </a:pPr>
            <a:r>
              <a:rPr lang="pt-BR" sz="2800" dirty="0" smtClean="0">
                <a:effectLst/>
                <a:latin typeface="Courier New" pitchFamily="49" charset="0"/>
                <a:cs typeface="Courier New" pitchFamily="49" charset="0"/>
              </a:rPr>
              <a:t>    print(-l / 2, h)</a:t>
            </a:r>
          </a:p>
          <a:p>
            <a:pPr>
              <a:buNone/>
            </a:pPr>
            <a:r>
              <a:rPr lang="pt-BR" sz="2800" dirty="0" smtClean="0">
                <a:effectLst/>
                <a:latin typeface="Courier New" pitchFamily="49" charset="0"/>
                <a:cs typeface="Courier New" pitchFamily="49" charset="0"/>
              </a:rPr>
              <a:t>    print(l / 2, h)</a:t>
            </a:r>
            <a:endParaRPr lang="en-US" sz="2800" dirty="0" smtClean="0"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0003497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30003497</Template>
  <TotalTime>2981</TotalTime>
  <Words>654</Words>
  <Application>Microsoft Office PowerPoint</Application>
  <PresentationFormat>Экран (4:3)</PresentationFormat>
  <Paragraphs>129</Paragraphs>
  <Slides>16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30003497</vt:lpstr>
      <vt:lpstr>Формула</vt:lpstr>
      <vt:lpstr>Турнир  по программированию</vt:lpstr>
      <vt:lpstr>Задача A. Делёж яблок</vt:lpstr>
      <vt:lpstr>Задача B. Провода</vt:lpstr>
      <vt:lpstr>Задача C. Строка</vt:lpstr>
      <vt:lpstr>Задача D. Реклама на заборе</vt:lpstr>
      <vt:lpstr>Задача D. Реклама на заборе</vt:lpstr>
      <vt:lpstr>Задача E. День рождения викинга</vt:lpstr>
      <vt:lpstr>Задача E. День рождения викинга</vt:lpstr>
      <vt:lpstr>Задача E. День рождения викинга</vt:lpstr>
      <vt:lpstr>Задача F. Половина</vt:lpstr>
      <vt:lpstr>Задача F. Половина</vt:lpstr>
      <vt:lpstr>Задача G. Лягушонок Билли</vt:lpstr>
      <vt:lpstr>Задача G. Лягушонок Билли</vt:lpstr>
      <vt:lpstr>Предстоящие соревнования</vt:lpstr>
      <vt:lpstr>Предстоящие соревнования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Командный турнир  по программированию</dc:title>
  <dc:subject>Шаблон оформления</dc:subject>
  <dc:creator>антон</dc:creator>
  <cp:keywords>Шаблон оформления</cp:keywords>
  <dc:description>Шаблон оформления</dc:description>
  <cp:lastModifiedBy>Карабанов Антон Викторович</cp:lastModifiedBy>
  <cp:revision>222</cp:revision>
  <dcterms:created xsi:type="dcterms:W3CDTF">2013-09-08T22:35:40Z</dcterms:created>
  <dcterms:modified xsi:type="dcterms:W3CDTF">2018-02-28T20:39:33Z</dcterms:modified>
  <cp:category>Шаблон оформления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TC300034971049</vt:lpwstr>
  </property>
</Properties>
</file>