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315" r:id="rId4"/>
    <p:sldId id="316" r:id="rId5"/>
    <p:sldId id="304" r:id="rId6"/>
    <p:sldId id="317" r:id="rId7"/>
    <p:sldId id="268" r:id="rId8"/>
    <p:sldId id="319" r:id="rId9"/>
    <p:sldId id="320" r:id="rId10"/>
    <p:sldId id="318" r:id="rId11"/>
    <p:sldId id="297" r:id="rId12"/>
    <p:sldId id="298" r:id="rId13"/>
    <p:sldId id="321" r:id="rId14"/>
    <p:sldId id="322" r:id="rId15"/>
    <p:sldId id="279" r:id="rId16"/>
    <p:sldId id="32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8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C691F-1BEF-4DD2-AD23-B38898BBBB8D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36028-3422-4001-8C80-CD414DA60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10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36028-3422-4001-8C80-CD414DA60A8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542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36028-3422-4001-8C80-CD414DA60A8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542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36028-3422-4001-8C80-CD414DA60A8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542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9F810-1B1E-42AF-A9A7-FFC46AB61C6D}" type="datetimeFigureOut">
              <a:rPr lang="ru-RU"/>
              <a:pPr>
                <a:defRPr/>
              </a:pPr>
              <a:t>27.10.2018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58102-0C07-4057-B02D-FCDFF0544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1033A-96D9-4598-88A6-AC7F6EEAE476}" type="datetimeFigureOut">
              <a:rPr lang="ru-RU"/>
              <a:pPr>
                <a:defRPr/>
              </a:pPr>
              <a:t>27.10.2018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952D2-0836-4D05-95EE-3C7748C93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8C1B7-0A27-499C-BE20-129F47E93C58}" type="datetimeFigureOut">
              <a:rPr lang="ru-RU"/>
              <a:pPr>
                <a:defRPr/>
              </a:pPr>
              <a:t>27.10.2018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90BB6-1E35-41A7-A269-0E22B6AC3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78002-2FD7-4E6C-AAEA-43C2A3EC58DA}" type="datetimeFigureOut">
              <a:rPr lang="ru-RU"/>
              <a:pPr>
                <a:defRPr/>
              </a:pPr>
              <a:t>27.10.2018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400CC-A06D-4816-AFA2-A680F4C56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C5F6D-85FB-4005-B6EA-866BE668131C}" type="datetimeFigureOut">
              <a:rPr lang="ru-RU"/>
              <a:pPr>
                <a:defRPr/>
              </a:pPr>
              <a:t>27.10.2018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5A8CF-C62F-4E29-85B4-743E625BF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4D3C8-8CAA-4F44-8D3C-F9A52FAF4E82}" type="datetimeFigureOut">
              <a:rPr lang="ru-RU"/>
              <a:pPr>
                <a:defRPr/>
              </a:pPr>
              <a:t>27.10.2018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4DCBA-01F0-40A3-B920-566C12499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7B8DF-9E11-4C54-AAE6-DE32DDA1A54E}" type="datetimeFigureOut">
              <a:rPr lang="ru-RU"/>
              <a:pPr>
                <a:defRPr/>
              </a:pPr>
              <a:t>27.10.2018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22A50-E427-423A-9CBC-B9A7E66D5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82D8E-F538-4412-8CD6-BA464EA8FC3D}" type="datetimeFigureOut">
              <a:rPr lang="ru-RU"/>
              <a:pPr>
                <a:defRPr/>
              </a:pPr>
              <a:t>27.10.2018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DD8F4-E5B6-47D7-AEE0-A2017A927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B8658-CFC6-4395-A019-43C0CE63BE94}" type="datetimeFigureOut">
              <a:rPr lang="ru-RU"/>
              <a:pPr>
                <a:defRPr/>
              </a:pPr>
              <a:t>27.10.2018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8619C-3754-4543-87CA-5A3B6FF2D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EBDA0-48F9-483A-8543-D88E59D69CA4}" type="datetimeFigureOut">
              <a:rPr lang="ru-RU"/>
              <a:pPr>
                <a:defRPr/>
              </a:pPr>
              <a:t>27.10.2018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99B33-83C9-40D9-9C9A-50A6FF0EB9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84D03-E9C1-42BE-8703-A938729B5656}" type="datetimeFigureOut">
              <a:rPr lang="ru-RU"/>
              <a:pPr>
                <a:defRPr/>
              </a:pPr>
              <a:t>27.10.2018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57A2F-9213-4005-B876-A96D58282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CF0C46C-B1E8-43F4-9BF8-CE2B63375A5D}" type="datetimeFigureOut">
              <a:rPr lang="ru-RU"/>
              <a:pPr>
                <a:defRPr/>
              </a:pPr>
              <a:t>27.10.2018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71452CF-34B3-4DFF-B04E-7FC48C607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8794" y="2000240"/>
            <a:ext cx="6629392" cy="1470025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Турнир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по программированию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7554" y="1214422"/>
            <a:ext cx="5629292" cy="103822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dirty="0" smtClean="0">
                <a:solidFill>
                  <a:srgbClr val="FFC000"/>
                </a:solidFill>
              </a:rPr>
              <a:t>«Осенний </a:t>
            </a:r>
            <a:r>
              <a:rPr lang="en-US" sz="4800" dirty="0" smtClean="0">
                <a:solidFill>
                  <a:srgbClr val="FFC000"/>
                </a:solidFill>
              </a:rPr>
              <a:t>LIST</a:t>
            </a:r>
            <a:r>
              <a:rPr lang="ru-RU" sz="4800" dirty="0" smtClean="0">
                <a:solidFill>
                  <a:srgbClr val="FFC000"/>
                </a:solidFill>
              </a:rPr>
              <a:t>» 201</a:t>
            </a:r>
            <a:r>
              <a:rPr lang="en-US" sz="4800" dirty="0" smtClean="0">
                <a:solidFill>
                  <a:srgbClr val="FFC000"/>
                </a:solidFill>
              </a:rPr>
              <a:t>8</a:t>
            </a:r>
            <a:endParaRPr lang="en-US" sz="48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6286520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КГО</a:t>
            </a:r>
            <a:r>
              <a:rPr lang="ru-RU" dirty="0">
                <a:solidFill>
                  <a:schemeClr val="bg1"/>
                </a:solidFill>
              </a:rPr>
              <a:t>А</a:t>
            </a:r>
            <a:r>
              <a:rPr lang="ru-RU" dirty="0" smtClean="0">
                <a:solidFill>
                  <a:schemeClr val="bg1"/>
                </a:solidFill>
              </a:rPr>
              <a:t>У «Центр образования «Эврика»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D</a:t>
            </a:r>
            <a:r>
              <a:rPr lang="ru-RU" b="1" dirty="0" smtClean="0"/>
              <a:t>. </a:t>
            </a:r>
            <a:r>
              <a:rPr lang="ru-RU" b="1" dirty="0" smtClean="0">
                <a:effectLst/>
              </a:rPr>
              <a:t>Шахматы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3"/>
            <a:ext cx="9144000" cy="9184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Перебор с возвратом.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0" y="4365104"/>
            <a:ext cx="8568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Задачу можно решить перебором с возвратом, однако для некоторых случаев (например, при </a:t>
            </a:r>
            <a:r>
              <a:rPr lang="en-US" sz="3200" dirty="0" smtClean="0"/>
              <a:t>n = 8</a:t>
            </a:r>
            <a:r>
              <a:rPr lang="ru-RU" sz="3200" dirty="0" smtClean="0"/>
              <a:t> и </a:t>
            </a:r>
            <a:r>
              <a:rPr lang="en-US" sz="3200" dirty="0" smtClean="0"/>
              <a:t>k</a:t>
            </a:r>
            <a:r>
              <a:rPr lang="ru-RU" sz="3200" dirty="0" smtClean="0"/>
              <a:t> = 7) ответ будет вычисляться слишком долго.</a:t>
            </a:r>
            <a:endParaRPr lang="en-US" sz="3200" dirty="0" smtClean="0"/>
          </a:p>
        </p:txBody>
      </p:sp>
      <p:pic>
        <p:nvPicPr>
          <p:cNvPr id="3074" name="Picture 2" descr="ÐÐ°ÑÑÐ¸Ð½ÐºÐ¸ Ð¿Ð¾ Ð·Ð°Ð¿ÑÐ¾ÑÑ ÑÐ°ÑÑÑÐ°Ð²Ð¸ÑÑ Ð»Ð°Ð´ÐµÐ¹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988840"/>
            <a:ext cx="4200525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0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D</a:t>
            </a:r>
            <a:r>
              <a:rPr lang="ru-RU" b="1" dirty="0" smtClean="0"/>
              <a:t>. </a:t>
            </a:r>
            <a:r>
              <a:rPr lang="ru-RU" b="1" dirty="0" smtClean="0">
                <a:effectLst/>
              </a:rPr>
              <a:t>Шахматы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3"/>
            <a:ext cx="9144000" cy="9184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Комбинаторика.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0508" y="1916832"/>
                <a:ext cx="8447956" cy="42010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Понятно, что должно выполняться n</a:t>
                </a:r>
                <a:r>
                  <a:rPr lang="en-US" sz="2400" dirty="0" smtClean="0"/>
                  <a:t> </a:t>
                </a:r>
                <a:r>
                  <a:rPr lang="ru-RU" sz="2400" dirty="0" smtClean="0"/>
                  <a:t>≥</a:t>
                </a:r>
                <a:r>
                  <a:rPr lang="en-US" sz="2400" dirty="0" smtClean="0"/>
                  <a:t> </a:t>
                </a:r>
                <a:r>
                  <a:rPr lang="ru-RU" sz="2400" dirty="0" smtClean="0"/>
                  <a:t>k</a:t>
                </a:r>
                <a:r>
                  <a:rPr lang="ru-RU" sz="2400" dirty="0"/>
                  <a:t> иначе расставить ладьи не удастся. В</a:t>
                </a:r>
                <a:r>
                  <a:rPr lang="ru-RU" sz="2400" dirty="0" smtClean="0"/>
                  <a:t>ыбираем </a:t>
                </a:r>
                <a:r>
                  <a:rPr lang="en-US" sz="2400" dirty="0" smtClean="0"/>
                  <a:t>k </a:t>
                </a:r>
                <a:r>
                  <a:rPr lang="ru-RU" sz="2400" dirty="0" smtClean="0"/>
                  <a:t>вертикалей, </a:t>
                </a:r>
                <a:r>
                  <a:rPr lang="ru-RU" sz="2400" dirty="0"/>
                  <a:t>на которые можно поставить наши ладьи (ясно, что две ладьи не могут стоять на </a:t>
                </a:r>
                <a:r>
                  <a:rPr lang="ru-RU" sz="2400" dirty="0" smtClean="0"/>
                  <a:t>одной </a:t>
                </a:r>
                <a:r>
                  <a:rPr lang="ru-RU" sz="2400" dirty="0"/>
                  <a:t>вертикали). </a:t>
                </a:r>
                <a:r>
                  <a:rPr lang="ru-RU" sz="2400" dirty="0" smtClean="0"/>
                  <a:t>Их </a:t>
                </a:r>
                <a:r>
                  <a:rPr lang="ru-RU" sz="2400" dirty="0"/>
                  <a:t>можно </a:t>
                </a:r>
                <a:r>
                  <a:rPr lang="ru-RU" sz="2400" dirty="0" smtClean="0"/>
                  <a:t>выбрать</a:t>
                </a:r>
                <a:r>
                  <a:rPr lang="ru-RU" sz="2400" dirty="0"/>
                  <a:t> 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ru-RU" sz="2400" dirty="0"/>
                  <a:t> способами. </a:t>
                </a:r>
                <a:endParaRPr lang="ru-RU" sz="2400" dirty="0" smtClean="0"/>
              </a:p>
              <a:p>
                <a:r>
                  <a:rPr lang="ru-RU" sz="2400" dirty="0" smtClean="0"/>
                  <a:t>На </a:t>
                </a:r>
                <a:r>
                  <a:rPr lang="ru-RU" sz="2400" dirty="0"/>
                  <a:t>первой вертикали ладью можно разместить </a:t>
                </a:r>
                <a:r>
                  <a:rPr lang="ru-RU" sz="2400" dirty="0" smtClean="0"/>
                  <a:t>n</a:t>
                </a:r>
                <a:r>
                  <a:rPr lang="ru-RU" sz="2400" dirty="0"/>
                  <a:t> способами, на </a:t>
                </a:r>
                <a:r>
                  <a:rPr lang="ru-RU" sz="2400" dirty="0" smtClean="0"/>
                  <a:t>второй (</a:t>
                </a:r>
                <a:r>
                  <a:rPr lang="ru-RU" sz="2400" dirty="0"/>
                  <a:t>n−</a:t>
                </a:r>
                <a:r>
                  <a:rPr lang="ru-RU" sz="2400" dirty="0" smtClean="0"/>
                  <a:t>1)</a:t>
                </a:r>
                <a:r>
                  <a:rPr lang="ru-RU" sz="2400" dirty="0"/>
                  <a:t> способом, </a:t>
                </a:r>
                <a:r>
                  <a:rPr lang="ru-RU" sz="2400" dirty="0" smtClean="0"/>
                  <a:t>и т.д., на последней </a:t>
                </a:r>
                <a:r>
                  <a:rPr lang="en-US" sz="2400" dirty="0" smtClean="0"/>
                  <a:t>k</a:t>
                </a:r>
                <a:r>
                  <a:rPr lang="ru-RU" sz="2400" smtClean="0"/>
                  <a:t> способами. </a:t>
                </a:r>
                <a:r>
                  <a:rPr lang="ru-RU" sz="2400" dirty="0" smtClean="0"/>
                  <a:t>Всего способов </a:t>
                </a:r>
                <a:r>
                  <a:rPr lang="en-US" sz="2400" dirty="0" smtClean="0"/>
                  <a:t>n! / </a:t>
                </a:r>
                <a:r>
                  <a:rPr lang="ru-RU" sz="2400" dirty="0" smtClean="0"/>
                  <a:t>(</a:t>
                </a:r>
                <a:r>
                  <a:rPr lang="en-US" sz="2400" dirty="0" smtClean="0"/>
                  <a:t>n - k</a:t>
                </a:r>
                <a:r>
                  <a:rPr lang="ru-RU" sz="2400" dirty="0" smtClean="0"/>
                  <a:t>)</a:t>
                </a:r>
                <a:r>
                  <a:rPr lang="en-US" sz="2400" dirty="0" smtClean="0"/>
                  <a:t>!</a:t>
                </a:r>
              </a:p>
              <a:p>
                <a:endParaRPr lang="en-US" sz="2000" dirty="0"/>
              </a:p>
              <a:p>
                <a:r>
                  <a:rPr lang="ru-RU" sz="2000" dirty="0" smtClean="0"/>
                  <a:t>Тогда ответ равен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US" sz="2800" i="1">
                            <a:latin typeface="Cambria Math"/>
                          </a:rPr>
                          <m:t>𝑘</m:t>
                        </m:r>
                      </m:sup>
                    </m:sSubSup>
                    <m:r>
                      <a:rPr lang="ru-RU" sz="2800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ru-RU" sz="28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e>
                        </m:d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!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e>
                        </m:d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! ∙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∙</m:t>
                    </m:r>
                    <m:f>
                      <m:f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e>
                        </m:d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2800" dirty="0"/>
                              <m:t>(</m:t>
                            </m:r>
                            <m:f>
                              <m:fPr>
                                <m:ctrlP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!</m:t>
                                </m:r>
                              </m:num>
                              <m:den>
                                <m:d>
                                  <m:dPr>
                                    <m:ctrlP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𝑛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!</m:t>
                                </m:r>
                              </m:den>
                            </m:f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den>
                    </m:f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508" y="1916832"/>
                <a:ext cx="8447956" cy="420102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082" t="-1014" r="-20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E</a:t>
            </a:r>
            <a:r>
              <a:rPr lang="ru-RU" b="1" dirty="0" smtClean="0"/>
              <a:t>. </a:t>
            </a:r>
            <a:r>
              <a:rPr lang="ru-RU" dirty="0" smtClean="0"/>
              <a:t>2-3-лестница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49117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Динамическое программирование.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2844" y="1916832"/>
            <a:ext cx="8677628" cy="4726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2800" dirty="0" smtClean="0"/>
              <a:t>Заведем одномерный массив (на самом деле достаточно 3 переменных)</a:t>
            </a:r>
            <a:r>
              <a:rPr lang="en-US" sz="2800" dirty="0" smtClean="0"/>
              <a:t>. </a:t>
            </a:r>
            <a:r>
              <a:rPr lang="ru-RU" sz="2800" dirty="0" smtClean="0"/>
              <a:t>База динамики: </a:t>
            </a:r>
          </a:p>
          <a:p>
            <a:pPr lvl="0">
              <a:spcBef>
                <a:spcPct val="20000"/>
              </a:spcBef>
            </a:pPr>
            <a:r>
              <a:rPr lang="ru-RU" sz="2800" dirty="0" smtClean="0"/>
              <a:t>0 ступенька - 1 способ (стоять на месте);</a:t>
            </a:r>
          </a:p>
          <a:p>
            <a:pPr lvl="0">
              <a:spcBef>
                <a:spcPct val="20000"/>
              </a:spcBef>
            </a:pPr>
            <a:r>
              <a:rPr lang="ru-RU" sz="2800" dirty="0" smtClean="0"/>
              <a:t>1 ступенька - 0 способов;</a:t>
            </a:r>
          </a:p>
          <a:p>
            <a:pPr lvl="0">
              <a:spcBef>
                <a:spcPct val="20000"/>
              </a:spcBef>
            </a:pPr>
            <a:r>
              <a:rPr lang="ru-RU" sz="2800" dirty="0" smtClean="0"/>
              <a:t>2 ступенька - 1 способ;</a:t>
            </a:r>
          </a:p>
          <a:p>
            <a:pPr lvl="0">
              <a:spcBef>
                <a:spcPct val="20000"/>
              </a:spcBef>
            </a:pPr>
            <a:r>
              <a:rPr lang="ru-RU" sz="2800" dirty="0" smtClean="0"/>
              <a:t>3 ступенька - 1 способ;</a:t>
            </a:r>
          </a:p>
          <a:p>
            <a:pPr lvl="0">
              <a:spcBef>
                <a:spcPct val="20000"/>
              </a:spcBef>
            </a:pPr>
            <a:r>
              <a:rPr lang="ru-RU" sz="2800" dirty="0" smtClean="0"/>
              <a:t>каждая следующая ступенька - сумма способов для ступенек с номерами меньше данной на 2 и на 3…</a:t>
            </a:r>
            <a:endParaRPr lang="en-US" sz="2800" dirty="0" smtClean="0"/>
          </a:p>
          <a:p>
            <a:pPr lvl="0">
              <a:spcBef>
                <a:spcPct val="20000"/>
              </a:spcBef>
            </a:pPr>
            <a:endParaRPr lang="ru-RU" sz="2800" baseline="30000" dirty="0" smtClean="0"/>
          </a:p>
          <a:p>
            <a:pPr marL="514350" lvl="0" indent="-514350">
              <a:spcBef>
                <a:spcPct val="20000"/>
              </a:spcBef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E</a:t>
            </a:r>
            <a:r>
              <a:rPr lang="ru-RU" b="1" dirty="0" smtClean="0"/>
              <a:t>. </a:t>
            </a:r>
            <a:r>
              <a:rPr lang="ru-RU" dirty="0" smtClean="0"/>
              <a:t>2-3-лестница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49117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Динамическое программирование.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2844" y="1916832"/>
            <a:ext cx="8677628" cy="4726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</a:rPr>
              <a:t>n = </a:t>
            </a:r>
            <a:r>
              <a:rPr lang="en-US" sz="2800" b="1" dirty="0" err="1" smtClean="0">
                <a:latin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</a:rPr>
              <a:t>(</a:t>
            </a:r>
            <a:r>
              <a:rPr lang="en-US" sz="2800" b="1" dirty="0" smtClean="0">
                <a:latin typeface="Courier New" pitchFamily="49" charset="0"/>
              </a:rPr>
              <a:t>input</a:t>
            </a:r>
            <a:r>
              <a:rPr lang="en-US" sz="2800" dirty="0" smtClean="0">
                <a:latin typeface="Courier New" pitchFamily="49" charset="0"/>
              </a:rPr>
              <a:t>())</a:t>
            </a:r>
          </a:p>
          <a:p>
            <a:pPr lvl="0">
              <a:spcBef>
                <a:spcPct val="20000"/>
              </a:spcBef>
            </a:pPr>
            <a:r>
              <a:rPr lang="en-US" sz="2800" dirty="0" err="1" smtClean="0">
                <a:latin typeface="Courier New" pitchFamily="49" charset="0"/>
              </a:rPr>
              <a:t>dp</a:t>
            </a:r>
            <a:r>
              <a:rPr lang="en-US" sz="2800" dirty="0" smtClean="0">
                <a:latin typeface="Courier New" pitchFamily="49" charset="0"/>
              </a:rPr>
              <a:t> = [0, 1, 1]</a:t>
            </a:r>
          </a:p>
          <a:p>
            <a:pPr lvl="0">
              <a:spcBef>
                <a:spcPct val="20000"/>
              </a:spcBef>
            </a:pPr>
            <a:r>
              <a:rPr lang="en-US" sz="2800" b="1" dirty="0" smtClean="0">
                <a:latin typeface="Courier New" pitchFamily="49" charset="0"/>
              </a:rPr>
              <a:t>for</a:t>
            </a:r>
            <a:r>
              <a:rPr lang="en-US" sz="2800" dirty="0" smtClean="0">
                <a:latin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</a:rPr>
              <a:t>in range</a:t>
            </a:r>
            <a:r>
              <a:rPr lang="en-US" sz="2800" dirty="0" smtClean="0">
                <a:latin typeface="Courier New" pitchFamily="49" charset="0"/>
              </a:rPr>
              <a:t>(3, n+1):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</a:rPr>
              <a:t>dp.</a:t>
            </a:r>
            <a:r>
              <a:rPr lang="en-US" sz="2800" b="1" dirty="0" err="1" smtClean="0">
                <a:latin typeface="Courier New" pitchFamily="49" charset="0"/>
              </a:rPr>
              <a:t>append</a:t>
            </a:r>
            <a:r>
              <a:rPr lang="en-US" sz="2800" dirty="0" smtClean="0">
                <a:latin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</a:rPr>
              <a:t>dp</a:t>
            </a:r>
            <a:r>
              <a:rPr lang="en-US" sz="2800" dirty="0" smtClean="0">
                <a:latin typeface="Courier New" pitchFamily="49" charset="0"/>
              </a:rPr>
              <a:t>[i-2]+</a:t>
            </a:r>
            <a:r>
              <a:rPr lang="en-US" sz="2800" dirty="0" err="1" smtClean="0">
                <a:latin typeface="Courier New" pitchFamily="49" charset="0"/>
              </a:rPr>
              <a:t>dp</a:t>
            </a:r>
            <a:r>
              <a:rPr lang="en-US" sz="2800" dirty="0" smtClean="0">
                <a:latin typeface="Courier New" pitchFamily="49" charset="0"/>
              </a:rPr>
              <a:t>[i-3])</a:t>
            </a:r>
          </a:p>
          <a:p>
            <a:pPr lvl="0">
              <a:spcBef>
                <a:spcPct val="20000"/>
              </a:spcBef>
            </a:pPr>
            <a:r>
              <a:rPr lang="en-US" sz="2800" b="1" dirty="0" smtClean="0">
                <a:latin typeface="Courier New" pitchFamily="49" charset="0"/>
              </a:rPr>
              <a:t>print</a:t>
            </a:r>
            <a:r>
              <a:rPr lang="en-US" sz="2800" dirty="0" smtClean="0">
                <a:latin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</a:rPr>
              <a:t>dp</a:t>
            </a:r>
            <a:r>
              <a:rPr lang="en-US" sz="2800" dirty="0" smtClean="0">
                <a:latin typeface="Courier New" pitchFamily="49" charset="0"/>
              </a:rPr>
              <a:t>[n-1])</a:t>
            </a:r>
            <a:endParaRPr lang="ru-RU" sz="2800" baseline="30000" dirty="0" smtClean="0">
              <a:latin typeface="Courier New" pitchFamily="49" charset="0"/>
            </a:endParaRPr>
          </a:p>
          <a:p>
            <a:pPr marL="514350" lvl="0" indent="-514350">
              <a:spcBef>
                <a:spcPct val="20000"/>
              </a:spcBef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E</a:t>
            </a:r>
            <a:r>
              <a:rPr lang="ru-RU" b="1" dirty="0" smtClean="0"/>
              <a:t>. </a:t>
            </a:r>
            <a:r>
              <a:rPr lang="ru-RU" dirty="0" smtClean="0"/>
              <a:t>2-3-лестница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49117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Рекурсия.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2844" y="1916832"/>
            <a:ext cx="8677628" cy="4941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kol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n == 3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n == 2: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(1)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n &lt;= 1: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(0)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kol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(n-2) +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kol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(n-3)) </a:t>
            </a:r>
          </a:p>
          <a:p>
            <a:pPr lvl="0">
              <a:spcBef>
                <a:spcPct val="20000"/>
              </a:spcBef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lvl="0">
              <a:spcBef>
                <a:spcPct val="20000"/>
              </a:spcBef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lvl="0">
              <a:spcBef>
                <a:spcPct val="20000"/>
              </a:spcBef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kol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(n)) </a:t>
            </a:r>
            <a:endParaRPr lang="ru-RU" sz="2800" baseline="30000" dirty="0" smtClean="0">
              <a:latin typeface="Courier New" pitchFamily="49" charset="0"/>
              <a:cs typeface="Courier New" pitchFamily="49" charset="0"/>
            </a:endParaRPr>
          </a:p>
          <a:p>
            <a:pPr marL="514350" lvl="0" indent="-514350">
              <a:spcBef>
                <a:spcPct val="20000"/>
              </a:spcBef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Будущие турниры: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5069160"/>
          </a:xfrm>
          <a:solidFill>
            <a:schemeClr val="bg1">
              <a:alpha val="50000"/>
            </a:schemeClr>
          </a:solidFill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перенесен</a:t>
            </a:r>
            <a:r>
              <a:rPr lang="ru-RU" dirty="0" smtClean="0"/>
              <a:t> </a:t>
            </a:r>
            <a:r>
              <a:rPr lang="en-US" dirty="0" smtClean="0"/>
              <a:t>c 3 </a:t>
            </a:r>
            <a:r>
              <a:rPr lang="ru-RU" dirty="0" smtClean="0"/>
              <a:t>на 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8 </a:t>
            </a:r>
            <a:r>
              <a:rPr lang="ru-RU" dirty="0" smtClean="0">
                <a:solidFill>
                  <a:srgbClr val="FF0000"/>
                </a:solidFill>
              </a:rPr>
              <a:t>ноября 201</a:t>
            </a:r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ru-RU" dirty="0" smtClean="0"/>
              <a:t>: полуфинал Всероссийской командной олимпиады школьников по программированию (Дальневосточный регион);</a:t>
            </a:r>
          </a:p>
          <a:p>
            <a:r>
              <a:rPr lang="ru-RU" dirty="0" smtClean="0"/>
              <a:t>Ноябрь 201</a:t>
            </a:r>
            <a:r>
              <a:rPr lang="en-US" dirty="0" smtClean="0"/>
              <a:t>8</a:t>
            </a:r>
            <a:r>
              <a:rPr lang="ru-RU" dirty="0" smtClean="0"/>
              <a:t>: Дальневосточный турнир по программированию (муниципальный этап </a:t>
            </a:r>
            <a:r>
              <a:rPr lang="ru-RU" dirty="0" err="1" smtClean="0"/>
              <a:t>ВсОШ</a:t>
            </a:r>
            <a:r>
              <a:rPr lang="ru-RU" dirty="0" smtClean="0"/>
              <a:t> Приморского края);</a:t>
            </a:r>
          </a:p>
          <a:p>
            <a:r>
              <a:rPr lang="ru-RU" dirty="0"/>
              <a:t>Ноябрь </a:t>
            </a:r>
            <a:r>
              <a:rPr lang="ru-RU" dirty="0" smtClean="0"/>
              <a:t>201</a:t>
            </a:r>
            <a:r>
              <a:rPr lang="en-US" dirty="0" smtClean="0"/>
              <a:t>8</a:t>
            </a:r>
            <a:r>
              <a:rPr lang="ru-RU" dirty="0" smtClean="0"/>
              <a:t>: старт </a:t>
            </a:r>
            <a:r>
              <a:rPr lang="ru-RU" dirty="0"/>
              <a:t>заочного этапа </a:t>
            </a:r>
            <a:r>
              <a:rPr lang="ru-RU" dirty="0" smtClean="0"/>
              <a:t>X</a:t>
            </a:r>
            <a:r>
              <a:rPr lang="en-US" dirty="0" smtClean="0"/>
              <a:t>I</a:t>
            </a:r>
            <a:r>
              <a:rPr lang="ru-RU" dirty="0" smtClean="0"/>
              <a:t> открытой </a:t>
            </a:r>
            <a:r>
              <a:rPr lang="ru-RU" dirty="0"/>
              <a:t>олимпиады школьников по </a:t>
            </a:r>
            <a:r>
              <a:rPr lang="ru-RU" dirty="0" smtClean="0"/>
              <a:t>программированию;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ru-RU" dirty="0" smtClean="0">
                <a:solidFill>
                  <a:srgbClr val="FF0000"/>
                </a:solidFill>
              </a:rPr>
              <a:t>8 ноября 2018: конкурс КИТ.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711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A. </a:t>
            </a:r>
            <a:r>
              <a:rPr lang="ru-RU" b="1" dirty="0">
                <a:effectLst/>
              </a:rPr>
              <a:t>Большой круглый стол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285860"/>
            <a:ext cx="72152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00B050"/>
                </a:solidFill>
              </a:rPr>
              <a:t>Простая задача на целочисленное деление и условия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7239" y="2492896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Пусть </a:t>
            </a:r>
            <a:r>
              <a:rPr lang="en-US" sz="2400" dirty="0" smtClean="0"/>
              <a:t>i</a:t>
            </a:r>
            <a:r>
              <a:rPr lang="ru-RU" sz="2400" dirty="0" smtClean="0"/>
              <a:t> </a:t>
            </a:r>
            <a:r>
              <a:rPr lang="ru-RU" sz="2400" dirty="0"/>
              <a:t>существенно меньше n. Рассмотрим возможные перемещения Маши, на картинке черным отмечены позиции, где она могла оказаться после того, как она поменялась местами с соседом i раз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ru-RU" sz="2400" dirty="0" smtClean="0"/>
              <a:t>Легко </a:t>
            </a:r>
            <a:r>
              <a:rPr lang="ru-RU" sz="2400" dirty="0"/>
              <a:t>видеть, что число различных мест равно i + 1.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49079"/>
            <a:ext cx="7704856" cy="1879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A. </a:t>
            </a:r>
            <a:r>
              <a:rPr lang="ru-RU" b="1" dirty="0">
                <a:effectLst/>
              </a:rPr>
              <a:t>Большой круглый стол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7239" y="1268760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Однако когда i достигнет значения n/2, возможные позиции Маши, если она перемещалась </a:t>
            </a:r>
            <a:r>
              <a:rPr lang="ru-RU" sz="2400" dirty="0" smtClean="0"/>
              <a:t>вокруг </a:t>
            </a:r>
            <a:r>
              <a:rPr lang="ru-RU" sz="2400" dirty="0"/>
              <a:t>стола по часовой стрелке и против часовой стрелки, соответственно, «встретятся», и нужно изучить, что же произойдет, после значения i = n/2. </a:t>
            </a:r>
            <a:endParaRPr lang="en-US" sz="2400" dirty="0" smtClean="0"/>
          </a:p>
          <a:p>
            <a:r>
              <a:rPr lang="ru-RU" sz="2400" dirty="0" smtClean="0"/>
              <a:t>Пусть</a:t>
            </a:r>
            <a:r>
              <a:rPr lang="en-US" sz="2400" dirty="0" smtClean="0"/>
              <a:t> </a:t>
            </a:r>
            <a:r>
              <a:rPr lang="ru-RU" sz="2400" dirty="0" smtClean="0"/>
              <a:t>n </a:t>
            </a:r>
            <a:r>
              <a:rPr lang="ru-RU" sz="2400" dirty="0"/>
              <a:t>четно. Тогда после </a:t>
            </a:r>
            <a:r>
              <a:rPr lang="ru-RU" sz="2400" dirty="0" smtClean="0"/>
              <a:t>того</a:t>
            </a:r>
            <a:r>
              <a:rPr lang="ru-RU" sz="2400" dirty="0"/>
              <a:t>, как Маша поменяется местами с соседом n/2 раз, количество различных мест перестанет увеличиваться.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09120"/>
            <a:ext cx="8252912" cy="200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406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A. </a:t>
            </a:r>
            <a:r>
              <a:rPr lang="ru-RU" b="1" dirty="0">
                <a:effectLst/>
              </a:rPr>
              <a:t>Большой круглый стол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7239" y="1268760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Если n нечетно, то количество различных мест будет возрастать вплоть до n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ru-RU" sz="2400" dirty="0"/>
              <a:t>Таким образом искомое число мест равно </a:t>
            </a:r>
            <a:r>
              <a:rPr lang="ru-RU" sz="2400" dirty="0" err="1"/>
              <a:t>min</a:t>
            </a:r>
            <a:r>
              <a:rPr lang="ru-RU" sz="2400" dirty="0"/>
              <a:t>(n/2, k + 1), если n четно, и </a:t>
            </a:r>
            <a:r>
              <a:rPr lang="ru-RU" sz="2400" dirty="0" err="1"/>
              <a:t>min</a:t>
            </a:r>
            <a:r>
              <a:rPr lang="ru-RU" sz="2400" dirty="0"/>
              <a:t>(n, k + 1), если n нечетно.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99757"/>
            <a:ext cx="5472608" cy="2335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94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B</a:t>
            </a:r>
            <a:r>
              <a:rPr lang="ru-RU" b="1" dirty="0" smtClean="0"/>
              <a:t>.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Эскалатор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800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Циклы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060848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Сначала посчитаем, сколько суммарно цифр в числах от 1 до n, кратных десяти. Переберём количество цифр в числе от 2 до длины числа n. Посчитаем </a:t>
            </a:r>
            <a:r>
              <a:rPr lang="ru-RU" sz="2800" dirty="0" err="1"/>
              <a:t>cnt</a:t>
            </a:r>
            <a:r>
              <a:rPr lang="ru-RU" sz="2800" baseline="-25000" dirty="0" err="1"/>
              <a:t>k</a:t>
            </a:r>
            <a:r>
              <a:rPr lang="ru-RU" sz="2800" dirty="0"/>
              <a:t> — сколько k-</a:t>
            </a:r>
            <a:r>
              <a:rPr lang="ru-RU" sz="2800" dirty="0" err="1"/>
              <a:t>значных</a:t>
            </a:r>
            <a:r>
              <a:rPr lang="ru-RU" sz="2800" dirty="0"/>
              <a:t> чисел принадлежат отрезку от 1 до n, k-</a:t>
            </a:r>
            <a:r>
              <a:rPr lang="ru-RU" sz="2800" dirty="0" err="1"/>
              <a:t>значные</a:t>
            </a:r>
            <a:r>
              <a:rPr lang="ru-RU" sz="2800" dirty="0"/>
              <a:t> числа лежат на отрезке [10</a:t>
            </a:r>
            <a:r>
              <a:rPr lang="ru-RU" sz="2800" baseline="30000" dirty="0"/>
              <a:t>k−1</a:t>
            </a:r>
            <a:r>
              <a:rPr lang="ru-RU" sz="2800" dirty="0"/>
              <a:t> ; 10</a:t>
            </a:r>
            <a:r>
              <a:rPr lang="ru-RU" sz="2800" baseline="30000" dirty="0"/>
              <a:t>k</a:t>
            </a:r>
            <a:r>
              <a:rPr lang="ru-RU" sz="2800" dirty="0"/>
              <a:t>−1]. Если n &gt; 10</a:t>
            </a:r>
            <a:r>
              <a:rPr lang="ru-RU" sz="2800" baseline="30000" dirty="0"/>
              <a:t>k</a:t>
            </a:r>
            <a:r>
              <a:rPr lang="ru-RU" sz="2800" dirty="0"/>
              <a:t> , то все они </a:t>
            </a:r>
            <a:r>
              <a:rPr lang="ru-RU" sz="2800" dirty="0" smtClean="0"/>
              <a:t>не </a:t>
            </a:r>
            <a:r>
              <a:rPr lang="ru-RU" sz="2800" dirty="0"/>
              <a:t>больше n, и </a:t>
            </a:r>
            <a:r>
              <a:rPr lang="ru-RU" sz="2800" dirty="0" err="1"/>
              <a:t>cnt</a:t>
            </a:r>
            <a:r>
              <a:rPr lang="ru-RU" sz="2800" baseline="-25000" dirty="0" err="1"/>
              <a:t>k</a:t>
            </a:r>
            <a:r>
              <a:rPr lang="ru-RU" sz="2800" dirty="0"/>
              <a:t> = 9 · 10</a:t>
            </a:r>
            <a:r>
              <a:rPr lang="ru-RU" sz="2800" baseline="30000" dirty="0"/>
              <a:t>k−1</a:t>
            </a:r>
            <a:r>
              <a:rPr lang="ru-RU" sz="2800" dirty="0"/>
              <a:t> . В противном случае нас интересуют только числа на отрезке [10</a:t>
            </a:r>
            <a:r>
              <a:rPr lang="ru-RU" sz="2800" baseline="30000" dirty="0"/>
              <a:t>k−1</a:t>
            </a:r>
            <a:r>
              <a:rPr lang="ru-RU" sz="2800" dirty="0"/>
              <a:t> ; n], и </a:t>
            </a:r>
            <a:r>
              <a:rPr lang="ru-RU" sz="2800" dirty="0" err="1"/>
              <a:t>cnt</a:t>
            </a:r>
            <a:r>
              <a:rPr lang="ru-RU" sz="2800" baseline="-25000" dirty="0" err="1"/>
              <a:t>k</a:t>
            </a:r>
            <a:r>
              <a:rPr lang="ru-RU" sz="2800" dirty="0"/>
              <a:t> = n + 1 − 10</a:t>
            </a:r>
            <a:r>
              <a:rPr lang="ru-RU" sz="2800" baseline="30000" dirty="0"/>
              <a:t>k−1</a:t>
            </a:r>
            <a:r>
              <a:rPr lang="ru-RU" sz="2800" dirty="0" smtClean="0"/>
              <a:t> 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B</a:t>
            </a:r>
            <a:r>
              <a:rPr lang="ru-RU" b="1" dirty="0" smtClean="0"/>
              <a:t>.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Эскалатор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800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Циклы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060848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При k &gt; 2 среди k-</a:t>
            </a:r>
            <a:r>
              <a:rPr lang="ru-RU" sz="2800" dirty="0" err="1"/>
              <a:t>значных</a:t>
            </a:r>
            <a:r>
              <a:rPr lang="ru-RU" sz="2800" dirty="0"/>
              <a:t> чисел на десять делится каждое десятое число, начиная с </a:t>
            </a:r>
            <a:r>
              <a:rPr lang="ru-RU" sz="2800" dirty="0" smtClean="0"/>
              <a:t>наименьшего</a:t>
            </a:r>
            <a:r>
              <a:rPr lang="ru-RU" sz="2800" dirty="0"/>
              <a:t>. Поэтому таких чисел ⌊</a:t>
            </a:r>
            <a:r>
              <a:rPr lang="ru-RU" sz="2800" dirty="0" err="1"/>
              <a:t>cnt</a:t>
            </a:r>
            <a:r>
              <a:rPr lang="ru-RU" sz="2800" baseline="-25000" dirty="0" err="1"/>
              <a:t>k</a:t>
            </a:r>
            <a:r>
              <a:rPr lang="ru-RU" sz="2800" dirty="0"/>
              <a:t>/10⌋, и суммарно в них ⌊</a:t>
            </a:r>
            <a:r>
              <a:rPr lang="ru-RU" sz="2800" dirty="0" err="1"/>
              <a:t>cnt</a:t>
            </a:r>
            <a:r>
              <a:rPr lang="ru-RU" sz="2800" baseline="-25000" dirty="0" err="1"/>
              <a:t>k</a:t>
            </a:r>
            <a:r>
              <a:rPr lang="ru-RU" sz="2800" dirty="0"/>
              <a:t>/10⌋ · k цифр. Здесь ⌊x⌋ означает округленное вниз число x. </a:t>
            </a:r>
            <a:endParaRPr lang="ru-RU" sz="2800" dirty="0" smtClean="0"/>
          </a:p>
          <a:p>
            <a:r>
              <a:rPr lang="ru-RU" sz="2800" dirty="0" smtClean="0"/>
              <a:t>К </a:t>
            </a:r>
            <a:r>
              <a:rPr lang="ru-RU" sz="2800" dirty="0"/>
              <a:t>суммарному числу цифр в числах, кратных десяти, нужно добавить единицу </a:t>
            </a:r>
            <a:r>
              <a:rPr lang="ru-RU" sz="2800" dirty="0" smtClean="0"/>
              <a:t>— длину </a:t>
            </a:r>
            <a:r>
              <a:rPr lang="ru-RU" sz="2800" dirty="0"/>
              <a:t>числа 1, и, если n не кратно десяти, длину числа n. Кроме того, нужно не забыть про случай n = </a:t>
            </a:r>
            <a:r>
              <a:rPr lang="ru-RU" sz="2800" dirty="0" smtClean="0"/>
              <a:t>1, </a:t>
            </a:r>
            <a:r>
              <a:rPr lang="ru-RU" sz="2800" dirty="0"/>
              <a:t>тогда ответ равен 1.</a:t>
            </a:r>
          </a:p>
        </p:txBody>
      </p:sp>
    </p:spTree>
    <p:extLst>
      <p:ext uri="{BB962C8B-B14F-4D97-AF65-F5344CB8AC3E}">
        <p14:creationId xmlns:p14="http://schemas.microsoft.com/office/powerpoint/2010/main" val="201316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C</a:t>
            </a:r>
            <a:r>
              <a:rPr lang="ru-RU" b="1" dirty="0" smtClean="0"/>
              <a:t>. Генератор паролей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50948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Строки.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2844" y="1916832"/>
            <a:ext cx="8677628" cy="47268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lang="ru-RU" sz="2800" dirty="0" smtClean="0"/>
              <a:t>Уже в примере есть подсказка:</a:t>
            </a:r>
          </a:p>
          <a:p>
            <a:r>
              <a:rPr lang="ru-RU" sz="2800" dirty="0" smtClean="0"/>
              <a:t>Входные данные:</a:t>
            </a:r>
          </a:p>
          <a:p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8 </a:t>
            </a:r>
          </a:p>
          <a:p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2 5 1</a:t>
            </a:r>
          </a:p>
          <a:p>
            <a:r>
              <a:rPr lang="ru-RU" sz="2800" dirty="0" smtClean="0"/>
              <a:t>Выходные данные:</a:t>
            </a:r>
          </a:p>
          <a:p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ABababa0</a:t>
            </a:r>
          </a:p>
          <a:p>
            <a:pPr lvl="0"/>
            <a:r>
              <a:rPr lang="ru-RU" sz="2800" dirty="0" smtClean="0"/>
              <a:t>Нужно использовать </a:t>
            </a:r>
            <a:r>
              <a:rPr lang="en-US" sz="2800" dirty="0" smtClean="0"/>
              <a:t>a</a:t>
            </a:r>
            <a:r>
              <a:rPr lang="ru-RU" sz="2800" dirty="0" smtClean="0"/>
              <a:t> символов из диапазона </a:t>
            </a:r>
            <a:r>
              <a:rPr lang="en-US" sz="2800" dirty="0" smtClean="0"/>
              <a:t>{</a:t>
            </a:r>
            <a:r>
              <a:rPr lang="ru-RU" sz="2800" dirty="0" smtClean="0"/>
              <a:t>А</a:t>
            </a:r>
            <a:r>
              <a:rPr lang="en-US" sz="2800" dirty="0" smtClean="0"/>
              <a:t>,B}, b</a:t>
            </a:r>
            <a:r>
              <a:rPr lang="ru-RU" sz="2800" dirty="0" smtClean="0"/>
              <a:t> символов из диапазона </a:t>
            </a:r>
            <a:r>
              <a:rPr lang="en-US" sz="2800" dirty="0" smtClean="0"/>
              <a:t>{</a:t>
            </a:r>
            <a:r>
              <a:rPr lang="en-US" sz="2800" dirty="0" err="1" smtClean="0"/>
              <a:t>a,b</a:t>
            </a:r>
            <a:r>
              <a:rPr lang="en-US" sz="2800" dirty="0" smtClean="0"/>
              <a:t>}, c</a:t>
            </a:r>
            <a:r>
              <a:rPr lang="ru-RU" sz="2800" dirty="0" smtClean="0"/>
              <a:t> символов из диапазона </a:t>
            </a:r>
            <a:r>
              <a:rPr lang="en-US" sz="2800" dirty="0" smtClean="0"/>
              <a:t>{0,1}</a:t>
            </a:r>
            <a:r>
              <a:rPr lang="ru-RU" sz="2800" dirty="0" smtClean="0"/>
              <a:t>. </a:t>
            </a:r>
          </a:p>
          <a:p>
            <a:pPr lvl="0"/>
            <a:r>
              <a:rPr lang="ru-RU" sz="2800" dirty="0" smtClean="0"/>
              <a:t>Если </a:t>
            </a:r>
            <a:r>
              <a:rPr lang="en-US" sz="2800" dirty="0" smtClean="0"/>
              <a:t>a</a:t>
            </a:r>
            <a:r>
              <a:rPr lang="ru-RU" sz="2800" dirty="0" smtClean="0"/>
              <a:t> </a:t>
            </a:r>
            <a:r>
              <a:rPr lang="en-US" sz="2800" dirty="0" smtClean="0"/>
              <a:t>+</a:t>
            </a:r>
            <a:r>
              <a:rPr lang="ru-RU" sz="2800" dirty="0" smtClean="0"/>
              <a:t> </a:t>
            </a:r>
            <a:r>
              <a:rPr lang="en-US" sz="2800" dirty="0" smtClean="0"/>
              <a:t>b</a:t>
            </a:r>
            <a:r>
              <a:rPr lang="ru-RU" sz="2800" dirty="0" smtClean="0"/>
              <a:t> </a:t>
            </a:r>
            <a:r>
              <a:rPr lang="en-US" sz="2800" dirty="0" smtClean="0"/>
              <a:t>+</a:t>
            </a:r>
            <a:r>
              <a:rPr lang="ru-RU" sz="2800" dirty="0" smtClean="0"/>
              <a:t> </a:t>
            </a:r>
            <a:r>
              <a:rPr lang="en-US" sz="2800" dirty="0" smtClean="0"/>
              <a:t>c</a:t>
            </a:r>
            <a:r>
              <a:rPr lang="ru-RU" sz="2800" dirty="0" smtClean="0"/>
              <a:t> </a:t>
            </a:r>
            <a:r>
              <a:rPr lang="en-US" sz="2800" dirty="0" smtClean="0"/>
              <a:t>&lt; n</a:t>
            </a:r>
            <a:r>
              <a:rPr lang="ru-RU" sz="2800" dirty="0" smtClean="0"/>
              <a:t> – нужно использовать символы из диапазона </a:t>
            </a:r>
            <a:r>
              <a:rPr lang="en-US" sz="2800" dirty="0" smtClean="0"/>
              <a:t>{</a:t>
            </a:r>
            <a:r>
              <a:rPr lang="ru-RU" sz="2800" dirty="0" smtClean="0"/>
              <a:t>2</a:t>
            </a:r>
            <a:r>
              <a:rPr lang="en-US" sz="2800" dirty="0" smtClean="0"/>
              <a:t>,</a:t>
            </a:r>
            <a:r>
              <a:rPr lang="ru-RU" sz="2800" dirty="0" smtClean="0"/>
              <a:t>3</a:t>
            </a:r>
            <a:r>
              <a:rPr lang="en-US" sz="2800" dirty="0" smtClean="0"/>
              <a:t>}</a:t>
            </a:r>
            <a:r>
              <a:rPr lang="ru-RU" sz="2800" dirty="0" smtClean="0"/>
              <a:t>.</a:t>
            </a:r>
          </a:p>
          <a:p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20000"/>
              </a:spcBef>
            </a:pPr>
            <a:endParaRPr lang="ru-RU" sz="2800" dirty="0"/>
          </a:p>
          <a:p>
            <a:pPr lvl="0">
              <a:spcBef>
                <a:spcPct val="20000"/>
              </a:spcBef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C</a:t>
            </a:r>
            <a:r>
              <a:rPr lang="ru-RU" b="1" dirty="0" smtClean="0"/>
              <a:t>. Генератор паролей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50948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Строки.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2844" y="1916832"/>
            <a:ext cx="8677628" cy="472687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n = 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a, b, c = 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().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split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ans = 'AB' * (a // 2)</a:t>
            </a:r>
          </a:p>
          <a:p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 a % 2:</a:t>
            </a:r>
          </a:p>
          <a:p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    ans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= 'A'</a:t>
            </a:r>
          </a:p>
          <a:p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ans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= 'ab' * (b // 2)</a:t>
            </a:r>
          </a:p>
          <a:p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 b % 2:</a:t>
            </a:r>
          </a:p>
          <a:p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    ans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= 'a'</a:t>
            </a:r>
          </a:p>
          <a:p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ans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= '01' * (c // 2)</a:t>
            </a:r>
          </a:p>
          <a:p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 c % 2:</a:t>
            </a:r>
          </a:p>
          <a:p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    ans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= '0'</a:t>
            </a:r>
          </a:p>
          <a:p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ans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= '23' * ((n - a - b - c) // 2)</a:t>
            </a:r>
          </a:p>
          <a:p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 (n - a - b - c) % 2:</a:t>
            </a:r>
          </a:p>
          <a:p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    ans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= '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'</a:t>
            </a:r>
          </a:p>
          <a:p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(ans)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20000"/>
              </a:spcBef>
            </a:pPr>
            <a:endParaRPr lang="ru-RU" sz="2800" dirty="0"/>
          </a:p>
          <a:p>
            <a:pPr lvl="0">
              <a:spcBef>
                <a:spcPct val="20000"/>
              </a:spcBef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C</a:t>
            </a:r>
            <a:r>
              <a:rPr lang="ru-RU" b="1" dirty="0" smtClean="0"/>
              <a:t>. Генератор паролей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50948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Строки.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2844" y="1916832"/>
            <a:ext cx="8677628" cy="4726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a, b, c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 = 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* 50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 = 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* 50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C = 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12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* 50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print(A[:a]+B[:b]+C[:(n-a-b)])</a:t>
            </a:r>
            <a:endParaRPr lang="ru-RU" sz="2800" dirty="0"/>
          </a:p>
          <a:p>
            <a:pPr lvl="0">
              <a:spcBef>
                <a:spcPct val="20000"/>
              </a:spcBef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003497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30003497</Template>
  <TotalTime>1509</TotalTime>
  <Words>909</Words>
  <Application>Microsoft Office PowerPoint</Application>
  <PresentationFormat>Экран (4:3)</PresentationFormat>
  <Paragraphs>115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30003497</vt:lpstr>
      <vt:lpstr>Турнир  по программированию</vt:lpstr>
      <vt:lpstr>Задача A. Большой круглый стол</vt:lpstr>
      <vt:lpstr>Задача A. Большой круглый стол</vt:lpstr>
      <vt:lpstr>Задача A. Большой круглый стол</vt:lpstr>
      <vt:lpstr>Задача B. Эскалатор</vt:lpstr>
      <vt:lpstr>Задача B. Эскалатор</vt:lpstr>
      <vt:lpstr>Задача C. Генератор паролей</vt:lpstr>
      <vt:lpstr>Задача C. Генератор паролей</vt:lpstr>
      <vt:lpstr>Задача C. Генератор паролей</vt:lpstr>
      <vt:lpstr>Задача D. Шахматы</vt:lpstr>
      <vt:lpstr>Задача D. Шахматы</vt:lpstr>
      <vt:lpstr>Задача E. 2-3-лестница</vt:lpstr>
      <vt:lpstr>Задача E. 2-3-лестница</vt:lpstr>
      <vt:lpstr>Задача E. 2-3-лестница</vt:lpstr>
      <vt:lpstr>Спасибо за внимание!</vt:lpstr>
      <vt:lpstr>Будущие турниры: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Командный турнир  по программированию</dc:title>
  <dc:subject>Шаблон оформления</dc:subject>
  <dc:creator>антон</dc:creator>
  <cp:keywords>Шаблон оформления</cp:keywords>
  <dc:description>Шаблон оформления</dc:description>
  <cp:lastModifiedBy>Карабанов Антон Викторович</cp:lastModifiedBy>
  <cp:revision>134</cp:revision>
  <dcterms:created xsi:type="dcterms:W3CDTF">2013-09-08T22:35:40Z</dcterms:created>
  <dcterms:modified xsi:type="dcterms:W3CDTF">2018-10-26T21:49:51Z</dcterms:modified>
  <cp:category>Шаблон оформления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TC300034971049</vt:lpwstr>
  </property>
</Properties>
</file>