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3" r:id="rId4"/>
    <p:sldId id="313" r:id="rId5"/>
    <p:sldId id="336" r:id="rId6"/>
    <p:sldId id="333" r:id="rId7"/>
    <p:sldId id="293" r:id="rId8"/>
    <p:sldId id="330" r:id="rId9"/>
    <p:sldId id="331" r:id="rId10"/>
    <p:sldId id="332" r:id="rId11"/>
    <p:sldId id="304" r:id="rId12"/>
    <p:sldId id="334" r:id="rId13"/>
    <p:sldId id="335" r:id="rId14"/>
    <p:sldId id="306" r:id="rId15"/>
    <p:sldId id="322" r:id="rId16"/>
    <p:sldId id="324" r:id="rId17"/>
    <p:sldId id="27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BF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C691F-1BEF-4DD2-AD23-B38898BBBB8D}" type="datetimeFigureOut">
              <a:rPr lang="ru-RU" smtClean="0"/>
              <a:pPr/>
              <a:t>02.03.2019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36028-3422-4001-8C80-CD414DA60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43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36028-3422-4001-8C80-CD414DA60A8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36028-3422-4001-8C80-CD414DA60A8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0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36028-3422-4001-8C80-CD414DA60A8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9F810-1B1E-42AF-A9A7-FFC46AB61C6D}" type="datetimeFigureOut">
              <a:rPr lang="ru-RU"/>
              <a:pPr>
                <a:defRPr/>
              </a:pPr>
              <a:t>02.03.2019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58102-0C07-4057-B02D-FCDFF0544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033A-96D9-4598-88A6-AC7F6EEAE476}" type="datetimeFigureOut">
              <a:rPr lang="ru-RU"/>
              <a:pPr>
                <a:defRPr/>
              </a:pPr>
              <a:t>02.03.2019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52D2-0836-4D05-95EE-3C7748C93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8C1B7-0A27-499C-BE20-129F47E93C58}" type="datetimeFigureOut">
              <a:rPr lang="ru-RU"/>
              <a:pPr>
                <a:defRPr/>
              </a:pPr>
              <a:t>02.03.2019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0BB6-1E35-41A7-A269-0E22B6AC3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78002-2FD7-4E6C-AAEA-43C2A3EC58DA}" type="datetimeFigureOut">
              <a:rPr lang="ru-RU"/>
              <a:pPr>
                <a:defRPr/>
              </a:pPr>
              <a:t>02.03.2019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400CC-A06D-4816-AFA2-A680F4C56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C5F6D-85FB-4005-B6EA-866BE668131C}" type="datetimeFigureOut">
              <a:rPr lang="ru-RU"/>
              <a:pPr>
                <a:defRPr/>
              </a:pPr>
              <a:t>02.03.2019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5A8CF-C62F-4E29-85B4-743E625BF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4D3C8-8CAA-4F44-8D3C-F9A52FAF4E82}" type="datetimeFigureOut">
              <a:rPr lang="ru-RU"/>
              <a:pPr>
                <a:defRPr/>
              </a:pPr>
              <a:t>02.03.2019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4DCBA-01F0-40A3-B920-566C12499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7B8DF-9E11-4C54-AAE6-DE32DDA1A54E}" type="datetimeFigureOut">
              <a:rPr lang="ru-RU"/>
              <a:pPr>
                <a:defRPr/>
              </a:pPr>
              <a:t>02.03.2019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22A50-E427-423A-9CBC-B9A7E66D5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82D8E-F538-4412-8CD6-BA464EA8FC3D}" type="datetimeFigureOut">
              <a:rPr lang="ru-RU"/>
              <a:pPr>
                <a:defRPr/>
              </a:pPr>
              <a:t>02.03.2019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D8F4-E5B6-47D7-AEE0-A2017A927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8658-CFC6-4395-A019-43C0CE63BE94}" type="datetimeFigureOut">
              <a:rPr lang="ru-RU"/>
              <a:pPr>
                <a:defRPr/>
              </a:pPr>
              <a:t>02.03.2019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619C-3754-4543-87CA-5A3B6FF2D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BDA0-48F9-483A-8543-D88E59D69CA4}" type="datetimeFigureOut">
              <a:rPr lang="ru-RU"/>
              <a:pPr>
                <a:defRPr/>
              </a:pPr>
              <a:t>02.03.2019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9B33-83C9-40D9-9C9A-50A6FF0EB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84D03-E9C1-42BE-8703-A938729B5656}" type="datetimeFigureOut">
              <a:rPr lang="ru-RU"/>
              <a:pPr>
                <a:defRPr/>
              </a:pPr>
              <a:t>02.03.2019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57A2F-9213-4005-B876-A96D58282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CF0C46C-B1E8-43F4-9BF8-CE2B63375A5D}" type="datetimeFigureOut">
              <a:rPr lang="ru-RU"/>
              <a:pPr>
                <a:defRPr/>
              </a:pPr>
              <a:t>02.03.2019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71452CF-34B3-4DFF-B04E-7FC48C607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cs.dvfu.ru/cat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vrika41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evrika41.ru/news/353-sportivnoe-prpogrammirovanie-v-kamchatskom-krae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2000240"/>
            <a:ext cx="6629392" cy="1470025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Турнир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по программированию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1214422"/>
            <a:ext cx="6772300" cy="103822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rgbClr val="FFC000"/>
                </a:solidFill>
              </a:rPr>
              <a:t>«Весенний </a:t>
            </a:r>
            <a:r>
              <a:rPr lang="en-US" sz="4800" dirty="0" smtClean="0">
                <a:solidFill>
                  <a:srgbClr val="FFC000"/>
                </a:solidFill>
              </a:rPr>
              <a:t>LIST</a:t>
            </a:r>
            <a:r>
              <a:rPr lang="ru-RU" sz="4800" dirty="0" smtClean="0">
                <a:solidFill>
                  <a:srgbClr val="FFC000"/>
                </a:solidFill>
              </a:rPr>
              <a:t>» 201</a:t>
            </a:r>
            <a:r>
              <a:rPr lang="en-US" sz="4800" dirty="0" smtClean="0">
                <a:solidFill>
                  <a:srgbClr val="FFC000"/>
                </a:solidFill>
              </a:rPr>
              <a:t>9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628652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КГОАУ «Центр образования «Эврика»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E</a:t>
            </a:r>
            <a:r>
              <a:rPr lang="ru-RU" b="1" dirty="0" smtClean="0"/>
              <a:t>. Метро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6874" cy="5445224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ru-RU" sz="2800" dirty="0">
                <a:effectLst/>
              </a:rPr>
              <a:t>Нахождение лучшего места</a:t>
            </a:r>
            <a:endParaRPr lang="de-DE" sz="2800" dirty="0">
              <a:effectLst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best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dirty="0"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lang="ru-RU" sz="2800" dirty="0">
                <a:effectLst/>
                <a:latin typeface="Courier New" pitchFamily="49" charset="0"/>
                <a:cs typeface="Courier New" pitchFamily="49" charset="0"/>
              </a:rPr>
              <a:t>-1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; </a:t>
            </a:r>
            <a:endParaRPr lang="ru-RU" sz="2800" dirty="0">
              <a:effectLst/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ans </a:t>
            </a:r>
            <a:r>
              <a:rPr lang="ru-RU" sz="2800" dirty="0"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lang="ru-RU" sz="2800" dirty="0">
                <a:effectLst/>
                <a:latin typeface="Courier New" pitchFamily="49" charset="0"/>
                <a:cs typeface="Courier New" pitchFamily="49" charset="0"/>
              </a:rPr>
              <a:t>0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; </a:t>
            </a:r>
            <a:endParaRPr lang="ru-RU" sz="2800" dirty="0">
              <a:effectLst/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for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>
                <a:effectLst/>
                <a:latin typeface="Courier New" pitchFamily="49" charset="0"/>
                <a:cs typeface="Courier New" pitchFamily="49" charset="0"/>
              </a:rPr>
              <a:t>i := 1 to n do begin</a:t>
            </a:r>
            <a:endParaRPr lang="ru-RU" sz="2800" dirty="0">
              <a:effectLst/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(a[i</a:t>
            </a:r>
            <a:r>
              <a:rPr lang="de-DE" sz="2800" dirty="0" smtClean="0">
                <a:effectLst/>
                <a:latin typeface="Courier New" pitchFamily="49" charset="0"/>
                <a:cs typeface="Courier New" pitchFamily="49" charset="0"/>
              </a:rPr>
              <a:t>]</a:t>
            </a:r>
            <a:r>
              <a:rPr lang="ru-RU" sz="28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800" dirty="0" smtClean="0">
                <a:effectLst/>
                <a:latin typeface="Courier New" pitchFamily="49" charset="0"/>
                <a:cs typeface="Courier New" pitchFamily="49" charset="0"/>
              </a:rPr>
              <a:t>&lt;&gt;</a:t>
            </a:r>
            <a:r>
              <a:rPr lang="ru-RU" sz="28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800" dirty="0" smtClean="0"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)  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then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begin</a:t>
            </a:r>
            <a:endParaRPr lang="de-DE" sz="2800" dirty="0">
              <a:effectLst/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		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(</a:t>
            </a:r>
            <a:r>
              <a:rPr lang="de-DE" sz="2800" dirty="0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8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–</a:t>
            </a:r>
            <a:r>
              <a:rPr lang="ru-RU" sz="28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800" dirty="0" smtClean="0">
                <a:effectLst/>
                <a:latin typeface="Courier New" pitchFamily="49" charset="0"/>
                <a:cs typeface="Courier New" pitchFamily="49" charset="0"/>
              </a:rPr>
              <a:t>l[i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] &lt;= r[i] – i) 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then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			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cur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:= i – l[i]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		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else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cur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:= r[i] – i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		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(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cur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&gt; 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best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) 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then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begin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			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best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 := </a:t>
            </a:r>
            <a:r>
              <a:rPr lang="de-DE" sz="2800" dirty="0" err="1">
                <a:effectLst/>
                <a:latin typeface="Courier New" pitchFamily="49" charset="0"/>
                <a:cs typeface="Courier New" pitchFamily="49" charset="0"/>
              </a:rPr>
              <a:t>cur</a:t>
            </a: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			ans := i;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		end;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de-DE" sz="2800" dirty="0">
                <a:effectLst/>
                <a:latin typeface="Courier New" pitchFamily="49" charset="0"/>
                <a:cs typeface="Courier New" pitchFamily="49" charset="0"/>
              </a:rPr>
              <a:t>end;</a:t>
            </a:r>
            <a:endParaRPr lang="ru-RU" sz="2800" dirty="0"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158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F</a:t>
            </a:r>
            <a:r>
              <a:rPr lang="ru-RU" b="1" dirty="0" smtClean="0"/>
              <a:t>. Строительство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68760"/>
            <a:ext cx="8750206" cy="508919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Бинарный поиск.</a:t>
            </a:r>
            <a:endParaRPr lang="ru-RU" dirty="0" smtClean="0">
              <a:solidFill>
                <a:srgbClr val="00B050"/>
              </a:solidFill>
              <a:effectLst/>
            </a:endParaRPr>
          </a:p>
          <a:p>
            <a:pPr marL="3175" indent="-3175">
              <a:buNone/>
            </a:pPr>
            <a:r>
              <a:rPr lang="en-US" dirty="0" err="1">
                <a:effectLst/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effectLst/>
                <a:latin typeface="Courier New" pitchFamily="49" charset="0"/>
                <a:cs typeface="Courier New" pitchFamily="49" charset="0"/>
              </a:rPr>
              <a:t>rast</a:t>
            </a:r>
            <a:r>
              <a:rPr lang="en-US" dirty="0">
                <a:effectLst/>
                <a:latin typeface="Courier New" pitchFamily="49" charset="0"/>
                <a:cs typeface="Courier New" pitchFamily="49" charset="0"/>
              </a:rPr>
              <a:t>(k):</a:t>
            </a:r>
          </a:p>
          <a:p>
            <a:pPr marL="3175" indent="-3175">
              <a:buNone/>
            </a:pPr>
            <a:r>
              <a:rPr lang="en-US" dirty="0">
                <a:effectLst/>
                <a:latin typeface="Courier New" pitchFamily="49" charset="0"/>
                <a:cs typeface="Courier New" pitchFamily="49" charset="0"/>
              </a:rPr>
              <a:t>    summa = 0</a:t>
            </a:r>
          </a:p>
          <a:p>
            <a:pPr marL="3175" indent="-3175">
              <a:buNone/>
            </a:pPr>
            <a:r>
              <a:rPr lang="en-US" dirty="0">
                <a:effectLst/>
                <a:latin typeface="Courier New" pitchFamily="49" charset="0"/>
                <a:cs typeface="Courier New" pitchFamily="49" charset="0"/>
              </a:rPr>
              <a:t>    for i in range(n):</a:t>
            </a:r>
          </a:p>
          <a:p>
            <a:pPr marL="3175" indent="-3175">
              <a:buNone/>
            </a:pPr>
            <a:r>
              <a:rPr lang="en-US" dirty="0">
                <a:effectLst/>
                <a:latin typeface="Courier New" pitchFamily="49" charset="0"/>
                <a:cs typeface="Courier New" pitchFamily="49" charset="0"/>
              </a:rPr>
              <a:t>        summa += abs(L[i] - L[k])</a:t>
            </a:r>
          </a:p>
          <a:p>
            <a:pPr marL="3175" indent="-3175">
              <a:buNone/>
            </a:pPr>
            <a:r>
              <a:rPr lang="en-US" dirty="0">
                <a:effectLst/>
                <a:latin typeface="Courier New" pitchFamily="49" charset="0"/>
                <a:cs typeface="Courier New" pitchFamily="49" charset="0"/>
              </a:rPr>
              <a:t>    return summa</a:t>
            </a:r>
          </a:p>
          <a:p>
            <a:pPr marL="3175" indent="-3175">
              <a:buNone/>
            </a:pPr>
            <a:endParaRPr lang="en-US" dirty="0"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F</a:t>
            </a:r>
            <a:r>
              <a:rPr lang="ru-RU" b="1" dirty="0" smtClean="0"/>
              <a:t>. Строительство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68760"/>
            <a:ext cx="8750206" cy="508919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Бинарный поиск.</a:t>
            </a:r>
            <a:endParaRPr lang="ru-RU" dirty="0" smtClean="0">
              <a:solidFill>
                <a:srgbClr val="00B050"/>
              </a:solidFill>
              <a:effectLst/>
            </a:endParaRPr>
          </a:p>
          <a:p>
            <a:pPr marL="3175" indent="-3175">
              <a:buNone/>
            </a:pPr>
            <a:endParaRPr lang="ru-RU" sz="2800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 marL="3175" indent="-3175">
              <a:buNone/>
            </a:pPr>
            <a:r>
              <a:rPr lang="en-US" sz="2800" dirty="0" smtClean="0">
                <a:effectLst/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800" dirty="0"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dirty="0" err="1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effectLst/>
                <a:latin typeface="Courier New" pitchFamily="49" charset="0"/>
                <a:cs typeface="Courier New" pitchFamily="49" charset="0"/>
              </a:rPr>
              <a:t>(input())</a:t>
            </a:r>
          </a:p>
          <a:p>
            <a:pPr marL="3175" indent="-3175">
              <a:buNone/>
            </a:pPr>
            <a:r>
              <a:rPr lang="en-US" sz="2800" dirty="0">
                <a:effectLst/>
                <a:latin typeface="Courier New" pitchFamily="49" charset="0"/>
                <a:cs typeface="Courier New" pitchFamily="49" charset="0"/>
              </a:rPr>
              <a:t>L = list(map(</a:t>
            </a:r>
            <a:r>
              <a:rPr lang="en-US" sz="2800" dirty="0" err="1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effectLst/>
                <a:latin typeface="Courier New" pitchFamily="49" charset="0"/>
                <a:cs typeface="Courier New" pitchFamily="49" charset="0"/>
              </a:rPr>
              <a:t>, input().split()))</a:t>
            </a:r>
          </a:p>
          <a:p>
            <a:pPr marL="3175" indent="-3175">
              <a:buNone/>
            </a:pPr>
            <a:r>
              <a:rPr lang="en-US" sz="2800" dirty="0" smtClean="0">
                <a:effectLst/>
                <a:latin typeface="Courier New" pitchFamily="49" charset="0"/>
                <a:cs typeface="Courier New" pitchFamily="49" charset="0"/>
              </a:rPr>
              <a:t>left </a:t>
            </a:r>
            <a:r>
              <a:rPr lang="en-US" sz="2800" dirty="0">
                <a:effectLst/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3175" indent="-3175">
              <a:buNone/>
            </a:pPr>
            <a:r>
              <a:rPr lang="en-US" sz="2800" dirty="0">
                <a:effectLst/>
                <a:latin typeface="Courier New" pitchFamily="49" charset="0"/>
                <a:cs typeface="Courier New" pitchFamily="49" charset="0"/>
              </a:rPr>
              <a:t>right = n</a:t>
            </a:r>
          </a:p>
          <a:p>
            <a:pPr marL="3175" indent="-3175">
              <a:buNone/>
            </a:pPr>
            <a:r>
              <a:rPr lang="en-US" sz="2800" dirty="0">
                <a:effectLst/>
                <a:latin typeface="Courier New" pitchFamily="49" charset="0"/>
                <a:cs typeface="Courier New" pitchFamily="49" charset="0"/>
              </a:rPr>
              <a:t>middle = (left + right) // 2</a:t>
            </a:r>
          </a:p>
          <a:p>
            <a:pPr marL="3175" indent="-3175">
              <a:buNone/>
            </a:pPr>
            <a:r>
              <a:rPr lang="en-US" sz="2800" dirty="0" err="1">
                <a:effectLst/>
                <a:latin typeface="Courier New" pitchFamily="49" charset="0"/>
                <a:cs typeface="Courier New" pitchFamily="49" charset="0"/>
              </a:rPr>
              <a:t>rl</a:t>
            </a:r>
            <a:r>
              <a:rPr lang="en-US" sz="2800" dirty="0"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>
                <a:effectLst/>
                <a:latin typeface="Courier New" pitchFamily="49" charset="0"/>
                <a:cs typeface="Courier New" pitchFamily="49" charset="0"/>
              </a:rPr>
              <a:t>rast</a:t>
            </a:r>
            <a:r>
              <a:rPr lang="en-US" sz="2800" dirty="0">
                <a:effectLst/>
                <a:latin typeface="Courier New" pitchFamily="49" charset="0"/>
                <a:cs typeface="Courier New" pitchFamily="49" charset="0"/>
              </a:rPr>
              <a:t>(left)</a:t>
            </a:r>
          </a:p>
          <a:p>
            <a:pPr marL="3175" indent="-3175">
              <a:buNone/>
            </a:pPr>
            <a:r>
              <a:rPr lang="en-US" sz="2800" dirty="0" err="1">
                <a:effectLst/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2800" dirty="0"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>
                <a:effectLst/>
                <a:latin typeface="Courier New" pitchFamily="49" charset="0"/>
                <a:cs typeface="Courier New" pitchFamily="49" charset="0"/>
              </a:rPr>
              <a:t>rast</a:t>
            </a:r>
            <a:r>
              <a:rPr lang="en-US" sz="2800" dirty="0">
                <a:effectLst/>
                <a:latin typeface="Courier New" pitchFamily="49" charset="0"/>
                <a:cs typeface="Courier New" pitchFamily="49" charset="0"/>
              </a:rPr>
              <a:t>(middle)</a:t>
            </a:r>
          </a:p>
          <a:p>
            <a:pPr marL="3175" indent="-3175">
              <a:buNone/>
            </a:pPr>
            <a:endParaRPr lang="en-US" sz="1800" dirty="0"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62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F</a:t>
            </a:r>
            <a:r>
              <a:rPr lang="ru-RU" b="1" dirty="0" smtClean="0"/>
              <a:t>. Строительство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68760"/>
            <a:ext cx="8750206" cy="508919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Бинарный поиск.</a:t>
            </a:r>
            <a:endParaRPr lang="ru-RU" dirty="0" smtClean="0">
              <a:solidFill>
                <a:srgbClr val="00B050"/>
              </a:solidFill>
              <a:effectLst/>
            </a:endParaRPr>
          </a:p>
          <a:p>
            <a:pPr marL="3175" indent="-3175">
              <a:buNone/>
            </a:pPr>
            <a:endParaRPr lang="en-US" sz="1800" dirty="0">
              <a:effectLst/>
              <a:latin typeface="Courier New" pitchFamily="49" charset="0"/>
              <a:cs typeface="Courier New" pitchFamily="49" charset="0"/>
            </a:endParaRPr>
          </a:p>
          <a:p>
            <a:pPr marL="3175" indent="-3175">
              <a:buNone/>
            </a:pP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while right - left &gt; 1:</a:t>
            </a:r>
          </a:p>
          <a:p>
            <a:pPr marL="3175" indent="-3175">
              <a:buNone/>
            </a:pP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dirty="0" err="1">
                <a:effectLst/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2000" dirty="0" err="1">
                <a:effectLst/>
                <a:latin typeface="Courier New" pitchFamily="49" charset="0"/>
                <a:cs typeface="Courier New" pitchFamily="49" charset="0"/>
              </a:rPr>
              <a:t>rl</a:t>
            </a: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3175" indent="-3175">
              <a:buNone/>
            </a:pP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        left = middle</a:t>
            </a:r>
          </a:p>
          <a:p>
            <a:pPr marL="3175" indent="-3175">
              <a:buNone/>
            </a:pP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        middle = (left + right) // 2</a:t>
            </a:r>
          </a:p>
          <a:p>
            <a:pPr marL="3175" indent="-3175">
              <a:buNone/>
            </a:pP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effectLst/>
                <a:latin typeface="Courier New" pitchFamily="49" charset="0"/>
                <a:cs typeface="Courier New" pitchFamily="49" charset="0"/>
              </a:rPr>
              <a:t>rl</a:t>
            </a: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effectLst/>
                <a:latin typeface="Courier New" pitchFamily="49" charset="0"/>
                <a:cs typeface="Courier New" pitchFamily="49" charset="0"/>
              </a:rPr>
              <a:t>rm</a:t>
            </a:r>
            <a:endParaRPr lang="en-US" sz="2000" dirty="0">
              <a:effectLst/>
              <a:latin typeface="Courier New" pitchFamily="49" charset="0"/>
              <a:cs typeface="Courier New" pitchFamily="49" charset="0"/>
            </a:endParaRPr>
          </a:p>
          <a:p>
            <a:pPr marL="3175" indent="-3175">
              <a:buNone/>
            </a:pP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effectLst/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effectLst/>
                <a:latin typeface="Courier New" pitchFamily="49" charset="0"/>
                <a:cs typeface="Courier New" pitchFamily="49" charset="0"/>
              </a:rPr>
              <a:t>rast</a:t>
            </a: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(middle)</a:t>
            </a:r>
          </a:p>
          <a:p>
            <a:pPr marL="3175" indent="-3175">
              <a:buNone/>
            </a:pP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3175" indent="-3175">
              <a:buNone/>
            </a:pP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        right = middle</a:t>
            </a:r>
          </a:p>
          <a:p>
            <a:pPr marL="3175" indent="-3175">
              <a:buNone/>
            </a:pP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        middle = (left + right) // 2</a:t>
            </a:r>
          </a:p>
          <a:p>
            <a:pPr marL="3175" indent="-3175">
              <a:buNone/>
            </a:pP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effectLst/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effectLst/>
                <a:latin typeface="Courier New" pitchFamily="49" charset="0"/>
                <a:cs typeface="Courier New" pitchFamily="49" charset="0"/>
              </a:rPr>
              <a:t>rast</a:t>
            </a: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(middle)</a:t>
            </a:r>
          </a:p>
          <a:p>
            <a:pPr marL="3175" indent="-3175">
              <a:buNone/>
            </a:pPr>
            <a:endParaRPr lang="en-US" sz="2000" dirty="0">
              <a:effectLst/>
              <a:latin typeface="Courier New" pitchFamily="49" charset="0"/>
              <a:cs typeface="Courier New" pitchFamily="49" charset="0"/>
            </a:endParaRPr>
          </a:p>
          <a:p>
            <a:pPr marL="3175" indent="-3175">
              <a:buNone/>
            </a:pPr>
            <a:r>
              <a:rPr lang="en-US" sz="2000" dirty="0">
                <a:effectLst/>
                <a:latin typeface="Courier New" pitchFamily="49" charset="0"/>
                <a:cs typeface="Courier New" pitchFamily="49" charset="0"/>
              </a:rPr>
              <a:t>print(L[left])</a:t>
            </a:r>
          </a:p>
        </p:txBody>
      </p:sp>
    </p:spTree>
    <p:extLst>
      <p:ext uri="{BB962C8B-B14F-4D97-AF65-F5344CB8AC3E}">
        <p14:creationId xmlns:p14="http://schemas.microsoft.com/office/powerpoint/2010/main" val="1840727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G</a:t>
            </a:r>
            <a:r>
              <a:rPr lang="ru-RU" b="1" dirty="0" smtClean="0"/>
              <a:t>. Демократия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00174"/>
            <a:ext cx="8892480" cy="50971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Жадный алгоритм.</a:t>
            </a:r>
          </a:p>
          <a:p>
            <a:pPr marL="3175" indent="19050">
              <a:buNone/>
            </a:pP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effectLst/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>
                <a:effectLst/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3175" indent="19050">
              <a:buNone/>
            </a:pP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L = </a:t>
            </a:r>
            <a:r>
              <a:rPr lang="en-US" b="1" dirty="0" smtClean="0">
                <a:effectLst/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effectLst/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effectLst/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>
                <a:effectLst/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>
                <a:effectLst/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dirty="0">
                <a:effectLst/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 marL="3175" indent="19050">
              <a:buNone/>
            </a:pPr>
            <a:r>
              <a:rPr lang="en-US" dirty="0" err="1" smtClean="0">
                <a:effectLst/>
                <a:latin typeface="Courier New" pitchFamily="49" charset="0"/>
                <a:cs typeface="Courier New" pitchFamily="49" charset="0"/>
              </a:rPr>
              <a:t>L.</a:t>
            </a:r>
            <a:r>
              <a:rPr lang="en-US" b="1" dirty="0" err="1" smtClean="0">
                <a:effectLst/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()</a:t>
            </a:r>
            <a:endParaRPr lang="ru-RU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 marL="3175" indent="19050">
              <a:buNone/>
            </a:pPr>
            <a:r>
              <a:rPr lang="en-US" dirty="0" err="1" smtClean="0">
                <a:effectLst/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 = 0</a:t>
            </a:r>
            <a:endParaRPr lang="en-US" dirty="0">
              <a:effectLst/>
              <a:latin typeface="Courier New" pitchFamily="49" charset="0"/>
              <a:cs typeface="Courier New" pitchFamily="49" charset="0"/>
            </a:endParaRPr>
          </a:p>
          <a:p>
            <a:pPr marL="3175" indent="19050">
              <a:buNone/>
            </a:pPr>
            <a:r>
              <a:rPr lang="en-US" b="1" dirty="0">
                <a:effectLst/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effectLst/>
                <a:latin typeface="Courier New" pitchFamily="49" charset="0"/>
                <a:cs typeface="Courier New" pitchFamily="49" charset="0"/>
              </a:rPr>
              <a:t> i </a:t>
            </a:r>
            <a:r>
              <a:rPr lang="en-US" b="1" dirty="0">
                <a:effectLst/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smtClean="0">
                <a:effectLst/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(n // 2 + 1</a:t>
            </a:r>
            <a:r>
              <a:rPr lang="en-US" dirty="0">
                <a:effectLst/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3175" indent="19050">
              <a:buNone/>
            </a:pPr>
            <a:r>
              <a:rPr lang="en-US" dirty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effectLst/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 += (L[i] // 2) + 1</a:t>
            </a:r>
            <a:endParaRPr lang="en-US" dirty="0">
              <a:effectLst/>
              <a:latin typeface="Courier New" pitchFamily="49" charset="0"/>
              <a:cs typeface="Courier New" pitchFamily="49" charset="0"/>
            </a:endParaRPr>
          </a:p>
          <a:p>
            <a:pPr marL="3175" indent="19050">
              <a:buNone/>
            </a:pPr>
            <a:r>
              <a:rPr lang="en-US" b="1" dirty="0" smtClean="0">
                <a:effectLst/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effectLst/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)</a:t>
            </a:r>
            <a:endParaRPr lang="ru-RU" sz="2500" dirty="0"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Предстоящие соревнования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229200"/>
            <a:ext cx="8715436" cy="1149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ru-RU" dirty="0">
                <a:effectLst/>
              </a:rPr>
              <a:t>Информации пока нет, ориентировочно – конец апреля / начало мая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378232"/>
            <a:ext cx="5081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Сайт </a:t>
            </a:r>
            <a:r>
              <a:rPr lang="ru-RU" sz="2000" b="1" dirty="0"/>
              <a:t>олимпиады:</a:t>
            </a:r>
            <a:r>
              <a:rPr lang="ru-RU" sz="2000" dirty="0"/>
              <a:t> </a:t>
            </a:r>
            <a:r>
              <a:rPr lang="en-US" sz="2000" dirty="0">
                <a:hlinkClick r:id="rId3"/>
              </a:rPr>
              <a:t>http://imcs.dvfu.ru/cats</a:t>
            </a:r>
            <a:endParaRPr lang="ru-RU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369374" cy="4237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324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Предстоящие соревнования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661248"/>
            <a:ext cx="8429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Информация о соревнованиях в Камчатском крае: </a:t>
            </a:r>
            <a:r>
              <a:rPr lang="en-US" sz="2000" dirty="0">
                <a:hlinkClick r:id="rId3"/>
              </a:rPr>
              <a:t>http</a:t>
            </a:r>
            <a:r>
              <a:rPr lang="en-US" sz="2000" dirty="0" smtClean="0">
                <a:hlinkClick r:id="rId3"/>
              </a:rPr>
              <a:t>://evrika41.ru</a:t>
            </a:r>
            <a:r>
              <a:rPr lang="ru-RU" sz="2000" dirty="0" smtClean="0"/>
              <a:t>,</a:t>
            </a:r>
            <a:endParaRPr lang="en-US" sz="2000" dirty="0" smtClean="0"/>
          </a:p>
          <a:p>
            <a:r>
              <a:rPr lang="ru-RU" sz="2000" dirty="0" smtClean="0">
                <a:hlinkClick r:id="rId4"/>
              </a:rPr>
              <a:t>Спортивное программирование в Камчатском крае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689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Информации пока нет, ориентировочно – конец апреля / начало мая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61" y="1412776"/>
            <a:ext cx="8300185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6912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A. Тройка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008" y="1268760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Перебор.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88840"/>
            <a:ext cx="88924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X = int(input())</a:t>
            </a:r>
          </a:p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Y = int(input())</a:t>
            </a:r>
          </a:p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Z = int(input())</a:t>
            </a:r>
          </a:p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M = int(input())</a:t>
            </a:r>
          </a:p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ans = 1000</a:t>
            </a:r>
          </a:p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for t in range(M, 61):</a:t>
            </a:r>
          </a:p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    if t % 15 == 0:</a:t>
            </a:r>
          </a:p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        ans = min(ans, X + t - M)</a:t>
            </a:r>
          </a:p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    if t % 10 == 0:</a:t>
            </a:r>
          </a:p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        ans = min(ans, Y + t - M)</a:t>
            </a:r>
          </a:p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    if t % 5 == 0:</a:t>
            </a:r>
          </a:p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        ans = min(ans, Z + t - M)</a:t>
            </a:r>
          </a:p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print(ans)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B</a:t>
            </a:r>
            <a:r>
              <a:rPr lang="ru-RU" b="1" dirty="0" smtClean="0"/>
              <a:t>. Книга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4005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Arial" charset="0"/>
              </a:rPr>
              <a:t>Моделирование.</a:t>
            </a:r>
            <a:endParaRPr lang="en-US" dirty="0" smtClean="0">
              <a:solidFill>
                <a:srgbClr val="00B050"/>
              </a:solidFill>
              <a:latin typeface="Arial" charset="0"/>
            </a:endParaRPr>
          </a:p>
          <a:p>
            <a:pPr marL="0" indent="0">
              <a:buNone/>
            </a:pPr>
            <a:endParaRPr lang="ru-RU" dirty="0" smtClean="0">
              <a:effectLst/>
              <a:latin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effectLst/>
                <a:latin typeface="Courier New" pitchFamily="49" charset="0"/>
              </a:rPr>
              <a:t>n</a:t>
            </a:r>
            <a:r>
              <a:rPr lang="en-US" dirty="0">
                <a:effectLst/>
                <a:latin typeface="Courier New" pitchFamily="49" charset="0"/>
              </a:rPr>
              <a:t>, m = </a:t>
            </a:r>
            <a:r>
              <a:rPr lang="en-US" b="1" dirty="0">
                <a:effectLst/>
                <a:latin typeface="Courier New" pitchFamily="49" charset="0"/>
              </a:rPr>
              <a:t>map</a:t>
            </a:r>
            <a:r>
              <a:rPr lang="en-US" dirty="0">
                <a:effectLst/>
                <a:latin typeface="Courier New" pitchFamily="49" charset="0"/>
              </a:rPr>
              <a:t>(</a:t>
            </a:r>
            <a:r>
              <a:rPr lang="en-US" b="1" dirty="0" err="1">
                <a:effectLst/>
                <a:latin typeface="Courier New" pitchFamily="49" charset="0"/>
              </a:rPr>
              <a:t>int</a:t>
            </a:r>
            <a:r>
              <a:rPr lang="en-US" dirty="0">
                <a:effectLst/>
                <a:latin typeface="Courier New" pitchFamily="49" charset="0"/>
              </a:rPr>
              <a:t>, </a:t>
            </a:r>
            <a:r>
              <a:rPr lang="en-US" b="1" dirty="0">
                <a:effectLst/>
                <a:latin typeface="Courier New" pitchFamily="49" charset="0"/>
              </a:rPr>
              <a:t>input</a:t>
            </a:r>
            <a:r>
              <a:rPr lang="en-US" dirty="0">
                <a:effectLst/>
                <a:latin typeface="Courier New" pitchFamily="49" charset="0"/>
              </a:rPr>
              <a:t>().</a:t>
            </a:r>
            <a:r>
              <a:rPr lang="en-US" b="1" dirty="0">
                <a:effectLst/>
                <a:latin typeface="Courier New" pitchFamily="49" charset="0"/>
              </a:rPr>
              <a:t>split</a:t>
            </a:r>
            <a:r>
              <a:rPr lang="en-US" dirty="0">
                <a:effectLst/>
                <a:latin typeface="Courier New" pitchFamily="49" charset="0"/>
              </a:rPr>
              <a:t>())</a:t>
            </a:r>
          </a:p>
          <a:p>
            <a:pPr marL="0" indent="0">
              <a:buNone/>
            </a:pPr>
            <a:r>
              <a:rPr lang="en-US" dirty="0">
                <a:effectLst/>
                <a:latin typeface="Courier New" pitchFamily="49" charset="0"/>
              </a:rPr>
              <a:t>p = </a:t>
            </a:r>
            <a:r>
              <a:rPr lang="en-US" b="1" dirty="0" err="1">
                <a:effectLst/>
                <a:latin typeface="Courier New" pitchFamily="49" charset="0"/>
              </a:rPr>
              <a:t>int</a:t>
            </a:r>
            <a:r>
              <a:rPr lang="en-US" dirty="0">
                <a:effectLst/>
                <a:latin typeface="Courier New" pitchFamily="49" charset="0"/>
              </a:rPr>
              <a:t>(</a:t>
            </a:r>
            <a:r>
              <a:rPr lang="en-US" b="1" dirty="0">
                <a:effectLst/>
                <a:latin typeface="Courier New" pitchFamily="49" charset="0"/>
              </a:rPr>
              <a:t>input</a:t>
            </a:r>
            <a:r>
              <a:rPr lang="en-US" dirty="0">
                <a:effectLst/>
                <a:latin typeface="Courier New" pitchFamily="49" charset="0"/>
              </a:rPr>
              <a:t>())</a:t>
            </a:r>
          </a:p>
          <a:p>
            <a:pPr marL="0" indent="0">
              <a:buNone/>
            </a:pPr>
            <a:r>
              <a:rPr lang="en-US" dirty="0">
                <a:effectLst/>
                <a:latin typeface="Courier New" pitchFamily="49" charset="0"/>
              </a:rPr>
              <a:t>Book = ['P ' + </a:t>
            </a:r>
            <a:r>
              <a:rPr lang="en-US" b="1" dirty="0" err="1">
                <a:effectLst/>
                <a:latin typeface="Courier New" pitchFamily="49" charset="0"/>
              </a:rPr>
              <a:t>str</a:t>
            </a:r>
            <a:r>
              <a:rPr lang="en-US" dirty="0">
                <a:effectLst/>
                <a:latin typeface="Courier New" pitchFamily="49" charset="0"/>
              </a:rPr>
              <a:t>(i) </a:t>
            </a:r>
            <a:r>
              <a:rPr lang="en-US" b="1" dirty="0">
                <a:effectLst/>
                <a:latin typeface="Courier New" pitchFamily="49" charset="0"/>
              </a:rPr>
              <a:t>for</a:t>
            </a:r>
            <a:r>
              <a:rPr lang="en-US" dirty="0">
                <a:effectLst/>
                <a:latin typeface="Courier New" pitchFamily="49" charset="0"/>
              </a:rPr>
              <a:t> i </a:t>
            </a:r>
            <a:r>
              <a:rPr lang="en-US" b="1" dirty="0">
                <a:effectLst/>
                <a:latin typeface="Courier New" pitchFamily="49" charset="0"/>
              </a:rPr>
              <a:t>in range</a:t>
            </a:r>
            <a:r>
              <a:rPr lang="en-US" dirty="0">
                <a:effectLst/>
                <a:latin typeface="Courier New" pitchFamily="49" charset="0"/>
              </a:rPr>
              <a:t>(1, n + 1)]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Courier New" pitchFamily="49" charset="0"/>
              </a:rPr>
              <a:t>if</a:t>
            </a:r>
            <a:r>
              <a:rPr lang="en-US" dirty="0">
                <a:effectLst/>
                <a:latin typeface="Courier New" pitchFamily="49" charset="0"/>
              </a:rPr>
              <a:t> (n + m) % 2:</a:t>
            </a:r>
          </a:p>
          <a:p>
            <a:pPr marL="0" indent="0">
              <a:buNone/>
            </a:pPr>
            <a:r>
              <a:rPr lang="en-US" dirty="0">
                <a:effectLst/>
                <a:latin typeface="Courier New" pitchFamily="49" charset="0"/>
              </a:rPr>
              <a:t>    </a:t>
            </a:r>
            <a:r>
              <a:rPr lang="en-US" dirty="0" err="1">
                <a:effectLst/>
                <a:latin typeface="Courier New" pitchFamily="49" charset="0"/>
              </a:rPr>
              <a:t>Book.append</a:t>
            </a:r>
            <a:r>
              <a:rPr lang="en-US" dirty="0">
                <a:effectLst/>
                <a:latin typeface="Courier New" pitchFamily="49" charset="0"/>
              </a:rPr>
              <a:t>('- -')</a:t>
            </a:r>
          </a:p>
          <a:p>
            <a:pPr marL="0" indent="0">
              <a:buNone/>
            </a:pPr>
            <a:r>
              <a:rPr lang="en-US" dirty="0">
                <a:effectLst/>
                <a:latin typeface="Courier New" pitchFamily="49" charset="0"/>
              </a:rPr>
              <a:t>Book += ['C ' + </a:t>
            </a:r>
            <a:r>
              <a:rPr lang="en-US" b="1" dirty="0" err="1">
                <a:effectLst/>
                <a:latin typeface="Courier New" pitchFamily="49" charset="0"/>
              </a:rPr>
              <a:t>str</a:t>
            </a:r>
            <a:r>
              <a:rPr lang="en-US" dirty="0">
                <a:effectLst/>
                <a:latin typeface="Courier New" pitchFamily="49" charset="0"/>
              </a:rPr>
              <a:t>(i) </a:t>
            </a:r>
            <a:r>
              <a:rPr lang="en-US" b="1" dirty="0">
                <a:effectLst/>
                <a:latin typeface="Courier New" pitchFamily="49" charset="0"/>
              </a:rPr>
              <a:t>for</a:t>
            </a:r>
            <a:r>
              <a:rPr lang="en-US" dirty="0">
                <a:effectLst/>
                <a:latin typeface="Courier New" pitchFamily="49" charset="0"/>
              </a:rPr>
              <a:t> i </a:t>
            </a:r>
            <a:r>
              <a:rPr lang="en-US" b="1" dirty="0">
                <a:effectLst/>
                <a:latin typeface="Courier New" pitchFamily="49" charset="0"/>
              </a:rPr>
              <a:t>in range</a:t>
            </a:r>
            <a:r>
              <a:rPr lang="en-US" dirty="0">
                <a:effectLst/>
                <a:latin typeface="Courier New" pitchFamily="49" charset="0"/>
              </a:rPr>
              <a:t>(m - 1, -1, -1)]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Courier New" pitchFamily="49" charset="0"/>
              </a:rPr>
              <a:t>if</a:t>
            </a:r>
            <a:r>
              <a:rPr lang="en-US" dirty="0">
                <a:effectLst/>
                <a:latin typeface="Courier New" pitchFamily="49" charset="0"/>
              </a:rPr>
              <a:t> p * 2 &gt; </a:t>
            </a:r>
            <a:r>
              <a:rPr lang="en-US" b="1" dirty="0" err="1">
                <a:effectLst/>
                <a:latin typeface="Courier New" pitchFamily="49" charset="0"/>
              </a:rPr>
              <a:t>len</a:t>
            </a:r>
            <a:r>
              <a:rPr lang="en-US" dirty="0">
                <a:effectLst/>
                <a:latin typeface="Courier New" pitchFamily="49" charset="0"/>
              </a:rPr>
              <a:t>(Book):</a:t>
            </a:r>
          </a:p>
          <a:p>
            <a:pPr marL="0" indent="0">
              <a:buNone/>
            </a:pPr>
            <a:r>
              <a:rPr lang="en-US" dirty="0">
                <a:effectLst/>
                <a:latin typeface="Courier New" pitchFamily="49" charset="0"/>
              </a:rPr>
              <a:t>    print('- -')</a:t>
            </a:r>
          </a:p>
          <a:p>
            <a:pPr marL="0" indent="0">
              <a:buNone/>
            </a:pPr>
            <a:r>
              <a:rPr lang="en-US" dirty="0">
                <a:effectLst/>
                <a:latin typeface="Courier New" pitchFamily="49" charset="0"/>
              </a:rPr>
              <a:t>    print('- -')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Courier New" pitchFamily="49" charset="0"/>
              </a:rPr>
              <a:t>else</a:t>
            </a:r>
            <a:r>
              <a:rPr lang="en-US" dirty="0">
                <a:effectLst/>
                <a:latin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effectLst/>
                <a:latin typeface="Courier New" pitchFamily="49" charset="0"/>
              </a:rPr>
              <a:t>    print(Book[2 * p - 2])</a:t>
            </a:r>
          </a:p>
          <a:p>
            <a:pPr marL="0" indent="0">
              <a:buNone/>
            </a:pPr>
            <a:r>
              <a:rPr lang="en-US" dirty="0">
                <a:effectLst/>
                <a:latin typeface="Courier New" pitchFamily="49" charset="0"/>
              </a:rPr>
              <a:t>    print(Book[2 * p - 1])</a:t>
            </a:r>
            <a:endParaRPr lang="ru-RU" dirty="0"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2428868"/>
            <a:ext cx="8786874" cy="4214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/>
              <a:t>Задача </a:t>
            </a:r>
            <a:r>
              <a:rPr lang="en-US" sz="4900" b="1" dirty="0"/>
              <a:t>C</a:t>
            </a:r>
            <a:r>
              <a:rPr lang="ru-RU" sz="4900" b="1" dirty="0"/>
              <a:t>. </a:t>
            </a: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>Слишком </a:t>
            </a:r>
            <a:r>
              <a:rPr lang="ru-RU" sz="4900" b="1" dirty="0"/>
              <a:t>вложенные скобки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96" y="1484784"/>
            <a:ext cx="9001000" cy="532859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Циклы, строки.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3000" dirty="0" err="1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(input())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s = input()</a:t>
            </a:r>
          </a:p>
          <a:p>
            <a:pPr>
              <a:buNone/>
            </a:pPr>
            <a:r>
              <a:rPr lang="en-US" sz="3000" dirty="0" err="1">
                <a:effectLst/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= ''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count = </a:t>
            </a: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0</a:t>
            </a:r>
            <a:r>
              <a:rPr lang="ru-RU" sz="30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3000" dirty="0" smtClean="0">
                <a:effectLst/>
                <a:latin typeface="Courier New" pitchFamily="49" charset="0"/>
                <a:cs typeface="Courier New" pitchFamily="49" charset="0"/>
              </a:rPr>
              <a:t> количество открытых скобок, вложенности не больше </a:t>
            </a: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n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count2 = </a:t>
            </a: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3000" dirty="0">
                <a:effectLst/>
                <a:latin typeface="Courier New" pitchFamily="49" charset="0"/>
                <a:cs typeface="Courier New" pitchFamily="49" charset="0"/>
              </a:rPr>
              <a:t> количество открытых скобок, вложенности </a:t>
            </a:r>
            <a:r>
              <a:rPr lang="ru-RU" sz="3000" dirty="0" smtClean="0">
                <a:effectLst/>
                <a:latin typeface="Courier New" pitchFamily="49" charset="0"/>
                <a:cs typeface="Courier New" pitchFamily="49" charset="0"/>
              </a:rPr>
              <a:t>больше </a:t>
            </a: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n</a:t>
            </a:r>
            <a:endParaRPr lang="en-US" sz="3000" dirty="0">
              <a:effectLst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for i in s: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if i == '(':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if count &lt; n: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    count += 1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3000" dirty="0" err="1">
                <a:effectLst/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+= i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else: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    count2 += 1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if count &lt; n or count == n and count2 == 0: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    count -= 1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3000" dirty="0" err="1">
                <a:effectLst/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+= i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else: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    count2 -= 1</a:t>
            </a:r>
          </a:p>
          <a:p>
            <a:pPr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3000" dirty="0" err="1">
                <a:effectLst/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)</a:t>
            </a:r>
            <a:endParaRPr lang="ru-RU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420888"/>
            <a:ext cx="5976664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/>
              <a:t>Задача </a:t>
            </a:r>
            <a:r>
              <a:rPr lang="en-US" sz="4900" b="1" dirty="0"/>
              <a:t>C</a:t>
            </a:r>
            <a:r>
              <a:rPr lang="ru-RU" sz="4900" b="1" dirty="0"/>
              <a:t>. </a:t>
            </a: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>Слишком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ru-RU" sz="4900" b="1" dirty="0" smtClean="0"/>
              <a:t>вложенные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ru-RU" sz="4900" b="1" dirty="0" smtClean="0"/>
              <a:t>скобки</a:t>
            </a:r>
            <a:endParaRPr lang="ru-RU" sz="4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96" y="116632"/>
            <a:ext cx="9001000" cy="6696744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Циклы, строки.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5600" dirty="0" err="1">
                <a:effectLst/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#include &lt;string&gt;</a:t>
            </a:r>
          </a:p>
          <a:p>
            <a:pPr>
              <a:buNone/>
            </a:pPr>
            <a:r>
              <a:rPr lang="en-US" sz="5600" dirty="0" smtClean="0">
                <a:effectLst/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namespace </a:t>
            </a:r>
            <a:r>
              <a:rPr lang="en-US" sz="5600" dirty="0" err="1">
                <a:effectLst/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5600" dirty="0" err="1" smtClean="0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5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5600" dirty="0" err="1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n, c = -1;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sz="5600" dirty="0" err="1">
                <a:effectLst/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5600" dirty="0" err="1">
                <a:effectLst/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&gt;&gt; n &gt;&gt; </a:t>
            </a:r>
            <a:r>
              <a:rPr lang="en-US" sz="5600" dirty="0" err="1">
                <a:effectLst/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for (auto i : </a:t>
            </a:r>
            <a:r>
              <a:rPr lang="en-US" sz="5600" dirty="0" err="1">
                <a:effectLst/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    if (i == '(') {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5600" dirty="0" err="1">
                <a:effectLst/>
                <a:latin typeface="Courier New" pitchFamily="49" charset="0"/>
                <a:cs typeface="Courier New" pitchFamily="49" charset="0"/>
              </a:rPr>
              <a:t>c++</a:t>
            </a: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        if (c &lt; n)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5600" dirty="0" err="1">
                <a:effectLst/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&lt;&lt; i;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    else {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        if (c &lt; n)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5600" dirty="0" err="1">
                <a:effectLst/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&lt;&lt; i;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        c--;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5600" dirty="0">
                <a:effectLst/>
                <a:latin typeface="Courier New" pitchFamily="49" charset="0"/>
                <a:cs typeface="Courier New" pitchFamily="49" charset="0"/>
              </a:rPr>
              <a:t>}</a:t>
            </a:r>
            <a:endParaRPr lang="en-US" sz="5600" dirty="0"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353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D</a:t>
            </a:r>
            <a:r>
              <a:rPr lang="ru-RU" b="1" dirty="0" smtClean="0"/>
              <a:t>. Ключ к успеху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6874" cy="5589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Жадный алгоритм.</a:t>
            </a:r>
          </a:p>
          <a:p>
            <a:pPr marL="0" indent="0">
              <a:buNone/>
            </a:pPr>
            <a:r>
              <a:rPr lang="ru-RU" sz="2800" dirty="0" smtClean="0">
                <a:effectLst/>
              </a:rPr>
              <a:t>Отсортируем массив имеющихся призов. Заведем переменную </a:t>
            </a:r>
            <a:r>
              <a:rPr lang="en-US" sz="2800" dirty="0" smtClean="0">
                <a:effectLst/>
              </a:rPr>
              <a:t>sum</a:t>
            </a:r>
            <a:r>
              <a:rPr lang="ru-RU" sz="2800" dirty="0" smtClean="0">
                <a:effectLst/>
              </a:rPr>
              <a:t> – сумму стоимостей всех призов, которые образуют непрерывный интервал, начинающийся с 1. В начале </a:t>
            </a:r>
            <a:r>
              <a:rPr lang="en-US" sz="2800" dirty="0" smtClean="0">
                <a:effectLst/>
              </a:rPr>
              <a:t>sum = 0</a:t>
            </a:r>
            <a:r>
              <a:rPr lang="ru-RU" sz="2800" dirty="0">
                <a:effectLst/>
              </a:rPr>
              <a:t>.</a:t>
            </a:r>
            <a:endParaRPr lang="ru-RU" sz="2800" dirty="0" smtClean="0">
              <a:effectLst/>
            </a:endParaRPr>
          </a:p>
          <a:p>
            <a:pPr marL="0" indent="0">
              <a:buNone/>
            </a:pPr>
            <a:r>
              <a:rPr lang="ru-RU" sz="2800" dirty="0" smtClean="0">
                <a:effectLst/>
              </a:rPr>
              <a:t>Пока мы не нашли все решения для нужного число призов, которые нужно купить, будем рассматривать очередной имеющийся у нас приз. Если его стоимость меньше или равна </a:t>
            </a:r>
            <a:r>
              <a:rPr lang="en-US" sz="2800" dirty="0" smtClean="0">
                <a:effectLst/>
              </a:rPr>
              <a:t>sum</a:t>
            </a:r>
            <a:r>
              <a:rPr lang="ru-RU" sz="2800" dirty="0" smtClean="0">
                <a:effectLst/>
              </a:rPr>
              <a:t> + 1, то увеличиваем </a:t>
            </a:r>
            <a:r>
              <a:rPr lang="en-US" sz="2800" dirty="0" smtClean="0">
                <a:effectLst/>
              </a:rPr>
              <a:t>sum</a:t>
            </a:r>
            <a:r>
              <a:rPr lang="ru-RU" sz="2800" dirty="0" smtClean="0">
                <a:effectLst/>
              </a:rPr>
              <a:t> и переходим к другому имеющемуся призу. Если нет – нам нужно купить приз стоимостью </a:t>
            </a:r>
            <a:r>
              <a:rPr lang="en-US" sz="2800" dirty="0">
                <a:effectLst/>
              </a:rPr>
              <a:t>sum</a:t>
            </a:r>
            <a:r>
              <a:rPr lang="ru-RU" sz="2800" dirty="0">
                <a:effectLst/>
              </a:rPr>
              <a:t> + </a:t>
            </a:r>
            <a:r>
              <a:rPr lang="ru-RU" sz="2800" dirty="0" smtClean="0">
                <a:effectLst/>
              </a:rPr>
              <a:t>1.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765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D</a:t>
            </a:r>
            <a:r>
              <a:rPr lang="ru-RU" b="1" dirty="0" smtClean="0"/>
              <a:t>. Ключ к успеху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6874" cy="558924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Жадный алгоритм.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n, m = map(</a:t>
            </a:r>
            <a:r>
              <a:rPr lang="en-US" sz="3000" dirty="0" err="1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, input().split())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L = </a:t>
            </a: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list(sorted(map(</a:t>
            </a:r>
            <a:r>
              <a:rPr lang="en-US" sz="3000" dirty="0" err="1" smtClean="0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, input().split</a:t>
            </a: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())))</a:t>
            </a:r>
            <a:endParaRPr lang="en-US" sz="3000" dirty="0">
              <a:effectLst/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sum </a:t>
            </a: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i = 0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while m: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if i &lt; </a:t>
            </a:r>
            <a:r>
              <a:rPr lang="en-US" sz="3000" dirty="0" err="1">
                <a:effectLst/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(L):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if sum + 1 &lt; L[i]: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    print(sum + 1)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    m -= 1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    sum += sum + 1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else: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    sum += L[i]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    i += 1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print(sum + 1)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m -= 1</a:t>
            </a:r>
          </a:p>
          <a:p>
            <a:pPr marL="0" indent="0">
              <a:buNone/>
            </a:pPr>
            <a:r>
              <a:rPr lang="en-US" sz="3000" dirty="0">
                <a:effectLst/>
                <a:latin typeface="Courier New" pitchFamily="49" charset="0"/>
                <a:cs typeface="Courier New" pitchFamily="49" charset="0"/>
              </a:rPr>
              <a:t>        sum += sum + 1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E</a:t>
            </a:r>
            <a:r>
              <a:rPr lang="ru-RU" b="1" dirty="0" smtClean="0"/>
              <a:t>. Метро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86874" cy="5013176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Массивы</a:t>
            </a:r>
            <a:endParaRPr lang="ru-RU" sz="2800" dirty="0">
              <a:solidFill>
                <a:srgbClr val="00B050"/>
              </a:solidFill>
              <a:effectLst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 smtClean="0">
              <a:effectLst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800" dirty="0" smtClean="0">
                <a:effectLst/>
              </a:rPr>
              <a:t>Заведем </a:t>
            </a:r>
            <a:r>
              <a:rPr lang="ru-RU" sz="2800" dirty="0">
                <a:effectLst/>
              </a:rPr>
              <a:t>два массива, в которых для каждого места запишем ближайшее к нему слева и справа занятое место.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800" dirty="0">
                <a:effectLst/>
              </a:rPr>
              <a:t>Выберем место у которого минимальное расстояние до левого и правого «соседа» будет </a:t>
            </a:r>
            <a:r>
              <a:rPr lang="ru-RU" sz="2800" dirty="0" smtClean="0">
                <a:effectLst/>
              </a:rPr>
              <a:t>максимальным</a:t>
            </a:r>
            <a:r>
              <a:rPr lang="en-US" sz="2800" dirty="0" smtClean="0">
                <a:effectLst/>
              </a:rPr>
              <a:t>.</a:t>
            </a:r>
            <a:endParaRPr lang="ru-RU" sz="2800" dirty="0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E</a:t>
            </a:r>
            <a:r>
              <a:rPr lang="ru-RU" b="1" dirty="0" smtClean="0"/>
              <a:t>. Метро</a:t>
            </a:r>
            <a:endParaRPr lang="ru-RU" b="1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052329"/>
              </p:ext>
            </p:extLst>
          </p:nvPr>
        </p:nvGraphicFramePr>
        <p:xfrm>
          <a:off x="251520" y="1556792"/>
          <a:ext cx="8892480" cy="47127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46240"/>
                <a:gridCol w="4446240"/>
              </a:tblGrid>
              <a:tr h="672736"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Нахождение ближайших занятых мест:</a:t>
                      </a:r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399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Слева:</a:t>
                      </a:r>
                      <a:endParaRPr lang="de-DE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last := -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maxint</a:t>
                      </a: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; </a:t>
                      </a:r>
                    </a:p>
                    <a:p>
                      <a:pPr>
                        <a:buNone/>
                      </a:pPr>
                      <a:r>
                        <a:rPr lang="de-DE" sz="24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</a:t>
                      </a: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i := 1 </a:t>
                      </a:r>
                      <a:r>
                        <a:rPr lang="de-DE" sz="24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to</a:t>
                      </a: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n do</a:t>
                      </a:r>
                    </a:p>
                    <a:p>
                      <a:pPr>
                        <a:buNone/>
                      </a:pPr>
                      <a:r>
                        <a:rPr lang="de-DE" sz="24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</a:t>
                      </a: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(a[i] = 1)</a:t>
                      </a:r>
                    </a:p>
                    <a:p>
                      <a:pPr>
                        <a:buNone/>
                      </a:pPr>
                      <a:r>
                        <a:rPr lang="de-DE" sz="24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then</a:t>
                      </a: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	last := i </a:t>
                      </a:r>
                    </a:p>
                    <a:p>
                      <a:pPr>
                        <a:buNone/>
                      </a:pPr>
                      <a:r>
                        <a:rPr lang="de-DE" sz="24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else</a:t>
                      </a: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l[i] := last; </a:t>
                      </a:r>
                    </a:p>
                    <a:p>
                      <a:pPr>
                        <a:buNone/>
                      </a:pP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Справа</a:t>
                      </a:r>
                    </a:p>
                    <a:p>
                      <a:pPr>
                        <a:buNone/>
                      </a:pP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last :=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maxint</a:t>
                      </a: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; </a:t>
                      </a:r>
                    </a:p>
                    <a:p>
                      <a:pPr>
                        <a:buNone/>
                      </a:pPr>
                      <a:r>
                        <a:rPr lang="de-DE" sz="24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</a:t>
                      </a: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i :=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de-DE" sz="24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downto</a:t>
                      </a: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1 do</a:t>
                      </a:r>
                    </a:p>
                    <a:p>
                      <a:pPr>
                        <a:buNone/>
                      </a:pPr>
                      <a:r>
                        <a:rPr lang="de-DE" sz="24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</a:t>
                      </a: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(a[i] = 1)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r>
                        <a:rPr lang="de-DE" sz="24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hen</a:t>
                      </a: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last := i </a:t>
                      </a:r>
                    </a:p>
                    <a:p>
                      <a:pPr>
                        <a:buNone/>
                      </a:pPr>
                      <a:r>
                        <a:rPr lang="de-DE" sz="24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else</a:t>
                      </a: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r[i] := last; 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96238"/>
      </p:ext>
    </p:extLst>
  </p:cSld>
  <p:clrMapOvr>
    <a:masterClrMapping/>
  </p:clrMapOvr>
</p:sld>
</file>

<file path=ppt/theme/theme1.xml><?xml version="1.0" encoding="utf-8"?>
<a:theme xmlns:a="http://schemas.openxmlformats.org/drawingml/2006/main" name="3000349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30003497</Template>
  <TotalTime>3389</TotalTime>
  <Words>963</Words>
  <Application>Microsoft Office PowerPoint</Application>
  <PresentationFormat>Экран (4:3)</PresentationFormat>
  <Paragraphs>187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30003497</vt:lpstr>
      <vt:lpstr>Турнир  по программированию</vt:lpstr>
      <vt:lpstr>Задача A. Тройка</vt:lpstr>
      <vt:lpstr>Задача B. Книга</vt:lpstr>
      <vt:lpstr>Задача C.  Слишком вложенные скобки</vt:lpstr>
      <vt:lpstr>Задача C.  Слишком вложенные скобки</vt:lpstr>
      <vt:lpstr>Задача D. Ключ к успеху</vt:lpstr>
      <vt:lpstr>Задача D. Ключ к успеху</vt:lpstr>
      <vt:lpstr>Задача E. Метро</vt:lpstr>
      <vt:lpstr>Задача E. Метро</vt:lpstr>
      <vt:lpstr>Задача E. Метро</vt:lpstr>
      <vt:lpstr>Задача F. Строительство школы</vt:lpstr>
      <vt:lpstr>Задача F. Строительство школы</vt:lpstr>
      <vt:lpstr>Задача F. Строительство школы</vt:lpstr>
      <vt:lpstr>Задача G. Демократия</vt:lpstr>
      <vt:lpstr>Предстоящие соревнования</vt:lpstr>
      <vt:lpstr>Предстоящие соревнования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Командный турнир  по программированию</dc:title>
  <dc:subject>Шаблон оформления</dc:subject>
  <dc:creator>антон</dc:creator>
  <cp:keywords>Шаблон оформления</cp:keywords>
  <dc:description>Шаблон оформления</dc:description>
  <cp:lastModifiedBy>Карабанов Антон Викторович</cp:lastModifiedBy>
  <cp:revision>238</cp:revision>
  <dcterms:created xsi:type="dcterms:W3CDTF">2013-09-08T22:35:40Z</dcterms:created>
  <dcterms:modified xsi:type="dcterms:W3CDTF">2019-03-01T23:23:53Z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TC300034971049</vt:lpwstr>
  </property>
</Properties>
</file>