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65" r:id="rId3"/>
    <p:sldId id="257" r:id="rId4"/>
    <p:sldId id="286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3" r:id="rId18"/>
    <p:sldId id="30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26F38AA-BC4D-478C-BFA5-83621E9CFA83}">
  <a:tblStyle styleId="{B26F38AA-BC4D-478C-BFA5-83621E9CF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81" autoAdjust="0"/>
  </p:normalViewPr>
  <p:slideViewPr>
    <p:cSldViewPr>
      <p:cViewPr varScale="1">
        <p:scale>
          <a:sx n="104" d="100"/>
          <a:sy n="104" d="100"/>
        </p:scale>
        <p:origin x="-90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566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pc.baylor.edu/welcome.icp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m.org/" TargetMode="External"/><Relationship Id="rId4" Type="http://schemas.openxmlformats.org/officeDocument/2006/relationships/hyperlink" Target="http://dl.acm.org/event.cfm?id=RE39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73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Вы вполне могли уже сталкиваться с этим термином в Интернете, однако, думаю, далеко не все представляют себе, в чем именно заключается смысл понятия "спортивное программирование". Говоря откровенно, этот термин пока еще нельзя считать окончательно устоявшимся, и в связи с этим четкая дефиниция того, что же именно скрывается за понятием спортивного программирования, на сегодняшний день отсутствует.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Как известно, людям свойственно соревноваться. Поскольку программисты - тоже люди, им присущ соревновательный дух. Соревноваться, конечно же, лучше всего в том, в чем сам силен. В чем силен программист? Очевидно, в программировании. Как правило, состязания "спортсменов"-программистов отличаются от тех же, скажем, школьных олимпиад по программированию, хотя самым популярным "видом спорта" в спортивном программировании остаётся именно разработка оригинальных алгоритмов для решения нетривиальных задач. Разработка эта должна укладываться в определённые временные рамки, и за успешное решение задачи программист получает определенное количество баллов. Существуют и более приближенные к реальному миру состязания: в ряде из них соревнуются пары участников, один из которых пишет спецификацию какого-либо программного компонента, второй же этот компонент сразу непосредственно реализует. Есть и другие "спортивные дисциплины", в которых программисты соревнуются друг с другом.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Существуют различные популярные конкурсы и чемпионаты по спортивному программированию. Самый известный из них,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TopCoder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носит статус неофициального чемпионат мира по программированию среди профессионалов. Он проводится известной корпорацией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TopCoder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занимающейся подобными конкурсами с незапамятных времён. Другой популярный конкурс,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Code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Jam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который также раньше проводился совместно с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TopCoder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начиная с 2008 года, проводится самостоятельно компанией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Стоит сказать, что то, что называется спортивным программированием, обычно не включает в себя ряд весьма забавных конкурсов вроде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Obfuscated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Code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Contest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где побеждает участник, ухитрившийся написать самый запутанный код на C, или конкурсов, связанных с использованием эзотерических языков программирования. Впрочем, программисты с удовольствием принимают участие и в таких "неспортивных" мероприятиях.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Наиболее массовым и известным соревнованием по программированию среди учащихся в вузах является Международная студенческая олимпиада по программированию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ICPC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 Впервые она состоялось в 1977 г. в рамках 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конференции АСМ по информатике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С тех пор олимпиада ежегодно проводится под эгидой ассоциации вычислительной техники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АСМ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ACM/ICPC – командное студенческое соревнование, что накладывает определенные ограничения на состав участников: допускаются студенты вузов или аспиранты первого года обучения не старше 24 лет, каждая команда состоит из трех человек. Студентам нельзя участвовать больше двух раз в финальной стадии и больше пяти раз в региональном отборе.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задачу командам ставится необходимость решения как можно большего количества из предложенных задач за ограниченное время. До финала проходит несколько региональных этапов отбора (четвертьфинал и полуфинал), на которые вузы соответствующего региона могут выставить любое количество команд. Однако в финал, который каждый год проводится в разных странах, может попасть не больше одной команды от одного университета.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Российские вузы впервые приняли участие в олимпиаде только в 1993 г., когда в ее географии был образован Восточно-Европейский регион. Начиная с 2000 г. российские команды становились чемпионами турнира одиннадцать раз: один раз победила команда Саратовского государственного университета (СГУ), четыре раза – Санкт-Петербургского государственного университета (СПбГУ), шесть раз – Университета ИТМО.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ACM ICPC - это студенческий чемпионат мира, поэтому каждый участник должен быть студентом университета, чьё имя он защищает. </a:t>
            </a:r>
          </a:p>
          <a:p>
            <a:r>
              <a:rPr lang="ru-RU" dirty="0" smtClean="0"/>
              <a:t>У каждого хорошего IT-университета есть несколько команд - олимпийский состав, который усиленно (а иногда не очень усиленно) тренируется в течение года, отправляется за счёт университета на международные сборы и соревнования по всему миру. Для того чтобы попасть в этот состав зачастую достаточно просто собрать свою команду и показать себя на внутренних тренировочных соревнованиях, либо дополнив список команд в олимпийском резерве, либо заменив в резерве самую слабую из текущих. </a:t>
            </a:r>
          </a:p>
          <a:p>
            <a:r>
              <a:rPr lang="ru-RU" dirty="0" smtClean="0"/>
              <a:t>Чаще всего спортивным программированием начинают заниматься не в университете, а еще в 7-9 классе, поэтому зачастую университеты "</a:t>
            </a:r>
            <a:r>
              <a:rPr lang="ru-RU" dirty="0" err="1" smtClean="0"/>
              <a:t>хантят</a:t>
            </a:r>
            <a:r>
              <a:rPr lang="ru-RU" dirty="0" smtClean="0"/>
              <a:t>" со школы успешных олимпийцев, предлагая им гранты, скидки, международные сборы и свободное посещение занятий.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Раз в год проходит четвертьфинал ACM ICPC (отборочные, внутри страны), каждая страна определяет свои правила и города для организации отборочных. Например, в Казахстане четвертьфинал проходит в </a:t>
            </a:r>
            <a:r>
              <a:rPr lang="ru-RU" dirty="0" err="1" smtClean="0"/>
              <a:t>Алматы</a:t>
            </a:r>
            <a:r>
              <a:rPr lang="ru-RU" dirty="0" smtClean="0"/>
              <a:t>, а каждый университет может выставить не более 10 команд. В Казахстане эти отборочные рассматриваются Министерством образования и всеми университетами как чемпионат Казахстана. В России квоты более строгие и университету нужно постараться, чтобы выбить каждое дополнительное место для участия на четвертьфинале.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 результатам </a:t>
            </a:r>
            <a:r>
              <a:rPr lang="ru-RU" dirty="0" err="1" smtClean="0"/>
              <a:t>внутристрановых</a:t>
            </a:r>
            <a:r>
              <a:rPr lang="ru-RU" dirty="0" smtClean="0"/>
              <a:t> соревнований команды отбираются на полуфинал ACM ICPC (региональные соревнования). Регионы строго регламентированы оргкомитетом. </a:t>
            </a:r>
          </a:p>
          <a:p>
            <a:r>
              <a:rPr lang="ru-RU" dirty="0" smtClean="0"/>
              <a:t>Наш с вами регион называется NEERC - с 2017 года регион именуется </a:t>
            </a:r>
            <a:r>
              <a:rPr lang="ru-RU" dirty="0" err="1" smtClean="0"/>
              <a:t>Northern</a:t>
            </a:r>
            <a:r>
              <a:rPr lang="ru-RU" dirty="0" smtClean="0"/>
              <a:t> </a:t>
            </a:r>
            <a:r>
              <a:rPr lang="ru-RU" dirty="0" err="1" smtClean="0"/>
              <a:t>Eurasia</a:t>
            </a:r>
            <a:r>
              <a:rPr lang="ru-RU" dirty="0" smtClean="0"/>
              <a:t> (северная Евразия), ранее назывался "</a:t>
            </a:r>
            <a:r>
              <a:rPr lang="ru-RU" dirty="0" err="1" smtClean="0"/>
              <a:t>Northeastern</a:t>
            </a:r>
            <a:r>
              <a:rPr lang="ru-RU" dirty="0" smtClean="0"/>
              <a:t> </a:t>
            </a:r>
            <a:r>
              <a:rPr lang="ru-RU" dirty="0" err="1" smtClean="0"/>
              <a:t>Europe</a:t>
            </a:r>
            <a:r>
              <a:rPr lang="ru-RU" dirty="0" smtClean="0"/>
              <a:t> </a:t>
            </a:r>
            <a:r>
              <a:rPr lang="ru-RU" dirty="0" err="1" smtClean="0"/>
              <a:t>Regional</a:t>
            </a:r>
            <a:r>
              <a:rPr lang="ru-RU" dirty="0" smtClean="0"/>
              <a:t> </a:t>
            </a:r>
            <a:r>
              <a:rPr lang="ru-RU" dirty="0" err="1" smtClean="0"/>
              <a:t>Contest</a:t>
            </a:r>
            <a:r>
              <a:rPr lang="ru-RU" dirty="0" smtClean="0"/>
              <a:t>" (</a:t>
            </a:r>
            <a:r>
              <a:rPr lang="ru-RU" dirty="0" err="1" smtClean="0"/>
              <a:t>северновосточная</a:t>
            </a:r>
            <a:r>
              <a:rPr lang="ru-RU" dirty="0" smtClean="0"/>
              <a:t> Европа). Соревнования в регионе NEERC проходят одновременно (параллельно) в 4 городах: Санкт-Петербург, Барнаул, Тбилиси и </a:t>
            </a:r>
            <a:r>
              <a:rPr lang="ru-RU" dirty="0" err="1" smtClean="0"/>
              <a:t>Алматы</a:t>
            </a:r>
            <a:r>
              <a:rPr lang="ru-RU" dirty="0" smtClean="0"/>
              <a:t>. Ближайший полуфинал будет 2-3 декабря 2017 года. Каждый человек может не более 5 раз участвовать в региональных соревнованиях.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Затем, лучшие из каждого региона участвуют в финале, который проходит ежегодно в разных городах. У каждого человека есть возможность только дважды участвовать в финале, так что важно эти две попытки использовать с умом, когда готов. </a:t>
            </a:r>
          </a:p>
          <a:p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07504" y="795964"/>
            <a:ext cx="4464496" cy="4008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Спортивное и олимпиадное программирование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/>
                <a:cs typeface="Times New Roman"/>
              </a:rPr>
              <a:t>▪ </a:t>
            </a:r>
            <a:r>
              <a:rPr lang="ru-RU" sz="1800" dirty="0" smtClean="0"/>
              <a:t>система подготовки к олимпиадам;</a:t>
            </a:r>
            <a:br>
              <a:rPr lang="ru-RU" sz="1800" dirty="0" smtClean="0"/>
            </a:br>
            <a:r>
              <a:rPr lang="ru-RU" sz="1800" dirty="0">
                <a:latin typeface="Times New Roman"/>
                <a:cs typeface="Times New Roman"/>
              </a:rPr>
              <a:t>▪ </a:t>
            </a:r>
            <a:r>
              <a:rPr lang="ru-RU" sz="1800" dirty="0" smtClean="0"/>
              <a:t>сайты для работы;</a:t>
            </a:r>
            <a:br>
              <a:rPr lang="ru-RU" sz="1800" dirty="0" smtClean="0"/>
            </a:br>
            <a:r>
              <a:rPr lang="ru-RU" sz="1800" dirty="0" smtClean="0">
                <a:latin typeface="Times New Roman"/>
                <a:cs typeface="Times New Roman"/>
              </a:rPr>
              <a:t>▪ </a:t>
            </a:r>
            <a:r>
              <a:rPr lang="ru-RU" sz="1800" dirty="0"/>
              <a:t>СП в Камчатском крае;</a:t>
            </a:r>
            <a:br>
              <a:rPr lang="ru-RU" sz="1800" dirty="0"/>
            </a:br>
            <a:r>
              <a:rPr lang="ru-RU" sz="1800" dirty="0">
                <a:latin typeface="Times New Roman"/>
                <a:cs typeface="Times New Roman"/>
              </a:rPr>
              <a:t>▪ </a:t>
            </a:r>
            <a:r>
              <a:rPr lang="ru-RU" sz="1800" dirty="0" smtClean="0"/>
              <a:t>структура олимпиадной задачи.</a:t>
            </a:r>
            <a:br>
              <a:rPr lang="ru-RU" sz="1800" dirty="0" smtClean="0"/>
            </a:br>
            <a:endParaRPr sz="1800" dirty="0"/>
          </a:p>
        </p:txBody>
      </p:sp>
      <p:grpSp>
        <p:nvGrpSpPr>
          <p:cNvPr id="92" name="Google Shape;92;p15"/>
          <p:cNvGrpSpPr/>
          <p:nvPr/>
        </p:nvGrpSpPr>
        <p:grpSpPr>
          <a:xfrm>
            <a:off x="572752" y="123478"/>
            <a:ext cx="549262" cy="487982"/>
            <a:chOff x="5292575" y="3681900"/>
            <a:chExt cx="420150" cy="373275"/>
          </a:xfrm>
        </p:grpSpPr>
        <p:sp>
          <p:nvSpPr>
            <p:cNvPr id="93" name="Google Shape;93;p1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9300" y="223651"/>
            <a:ext cx="5596200" cy="1207800"/>
          </a:xfrm>
        </p:spPr>
        <p:txBody>
          <a:bodyPr/>
          <a:lstStyle/>
          <a:p>
            <a:pPr marL="127000" indent="0">
              <a:buNone/>
            </a:pPr>
            <a:r>
              <a:rPr lang="ru-RU" sz="2800" dirty="0" smtClean="0"/>
              <a:t>Центр образования «Эврика»</a:t>
            </a:r>
          </a:p>
          <a:p>
            <a:pPr marL="127000" indent="0">
              <a:buNone/>
            </a:pPr>
            <a:r>
              <a:rPr lang="ru-RU" sz="2000" dirty="0" smtClean="0"/>
              <a:t>Спецкурсы подготовки к олимпиадам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843808" y="2004325"/>
            <a:ext cx="2727000" cy="25521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56758" y="1419622"/>
            <a:ext cx="2663825" cy="14414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Курс «Информатика. Программирование»</a:t>
            </a:r>
          </a:p>
          <a:p>
            <a:pPr algn="ctr">
              <a:defRPr/>
            </a:pPr>
            <a:r>
              <a:rPr lang="ru-RU" sz="1800" dirty="0"/>
              <a:t>(Карабанов А.В.)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6758" y="3518297"/>
            <a:ext cx="2663825" cy="14398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Практикум по решению олимпиадных задач</a:t>
            </a:r>
          </a:p>
          <a:p>
            <a:pPr algn="ctr">
              <a:defRPr/>
            </a:pPr>
            <a:r>
              <a:rPr lang="ru-RU" sz="1800" dirty="0"/>
              <a:t>(Карабанов А.В.)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145002" y="2896790"/>
            <a:ext cx="504825" cy="5762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788" y="1419622"/>
            <a:ext cx="2663825" cy="14414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Спецкурс «Подготовка к олимпиадам»</a:t>
            </a:r>
          </a:p>
          <a:p>
            <a:pPr algn="ctr">
              <a:defRPr/>
            </a:pPr>
            <a:r>
              <a:rPr lang="ru-RU" sz="1800" dirty="0"/>
              <a:t>(</a:t>
            </a:r>
            <a:r>
              <a:rPr lang="ru-RU" sz="1800" dirty="0" err="1"/>
              <a:t>Литвинчук</a:t>
            </a:r>
            <a:r>
              <a:rPr lang="ru-RU" sz="1800" dirty="0"/>
              <a:t> С.П.)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3507854"/>
            <a:ext cx="2663825" cy="14398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/>
              <a:t>Школьный курс программирования</a:t>
            </a:r>
            <a:endParaRPr lang="ru-RU" sz="1800" dirty="0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379691" y="2896072"/>
            <a:ext cx="504825" cy="5762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12748" y="1852215"/>
            <a:ext cx="504825" cy="5762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712747" y="3939653"/>
            <a:ext cx="504825" cy="5762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9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069300" y="223651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127000" indent="0">
              <a:buFont typeface="Georgia"/>
              <a:buNone/>
            </a:pPr>
            <a:r>
              <a:rPr lang="ru-RU" sz="2800" dirty="0" smtClean="0"/>
              <a:t>Центр образования «Эврика»</a:t>
            </a:r>
          </a:p>
          <a:p>
            <a:pPr marL="127000" indent="0">
              <a:buFont typeface="Georgia"/>
              <a:buNone/>
            </a:pPr>
            <a:r>
              <a:rPr lang="ru-RU" sz="2000" dirty="0" smtClean="0"/>
              <a:t>Профильные школы</a:t>
            </a:r>
            <a:endParaRPr lang="ru-RU" sz="2000" dirty="0"/>
          </a:p>
        </p:txBody>
      </p:sp>
      <p:pic>
        <p:nvPicPr>
          <p:cNvPr id="10" name="Picture 7" descr="http://evrika41.ru/upload/000/u3/065/b6dbc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45352"/>
            <a:ext cx="2520851" cy="16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ttp://evrika41.ru/upload/000/u3/064/51c13c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32" y="1431451"/>
            <a:ext cx="2519795" cy="16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evrika41.ru/upload/000/u3/085/588aad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80" y="3344820"/>
            <a:ext cx="2520851" cy="16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evrika41.ru/upload/000/u3/085/504b8e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02" y="3363838"/>
            <a:ext cx="2492325" cy="165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6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069300" y="223651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127000" indent="0">
              <a:buFont typeface="Georgia"/>
              <a:buNone/>
            </a:pPr>
            <a:r>
              <a:rPr lang="ru-RU" sz="2800" dirty="0" smtClean="0"/>
              <a:t>Центр образования «Эврика»</a:t>
            </a:r>
          </a:p>
          <a:p>
            <a:pPr marL="127000" indent="0">
              <a:buFont typeface="Georgia"/>
              <a:buNone/>
            </a:pPr>
            <a:r>
              <a:rPr lang="ru-RU" sz="2000" dirty="0" smtClean="0"/>
              <a:t>Информационная поддержка: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409653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▪ 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rPr>
              <a:t>Сайт 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rPr>
              <a:t>дистанционной подготовки по информатике;</a:t>
            </a:r>
          </a:p>
          <a:p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▪ 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rPr>
              <a:t>Сайт 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rPr>
              <a:t>дистанционного обучения ЦО «Эврика»;</a:t>
            </a:r>
          </a:p>
          <a:p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▪ 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rPr>
              <a:t>Сайт 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rPr>
              <a:t>ЦО «Эврика».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33" y="3444167"/>
            <a:ext cx="3127515" cy="162377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2672"/>
            <a:ext cx="2771764" cy="16703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3415418"/>
            <a:ext cx="2592288" cy="164349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54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069300" y="223651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127000" indent="0">
              <a:buFont typeface="Georgia"/>
              <a:buNone/>
            </a:pPr>
            <a:r>
              <a:rPr lang="ru-RU" sz="2800" dirty="0" smtClean="0"/>
              <a:t>Центр образования «Эврика»</a:t>
            </a:r>
          </a:p>
          <a:p>
            <a:pPr marL="127000" indent="0">
              <a:buNone/>
            </a:pPr>
            <a:r>
              <a:rPr lang="ru-RU" sz="2000" dirty="0"/>
              <a:t>Сайт ЦО «Эврика».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409653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Страница «Спортивное</a:t>
            </a:r>
            <a:r>
              <a:rPr lang="en-US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программирование</a:t>
            </a:r>
            <a:r>
              <a:rPr lang="en-US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/>
            </a:r>
            <a:br>
              <a:rPr lang="en-US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</a:b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в Камчатском крае»:</a:t>
            </a: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▪ 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Актуальные 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новости;</a:t>
            </a: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▪ 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Полезная 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информация;</a:t>
            </a: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▪ 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Архив 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проведенных соревнований и мероприятий с 2011 года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.</a:t>
            </a:r>
            <a:endParaRPr lang="ru-RU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300" y="3434999"/>
            <a:ext cx="2842138" cy="159905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807" y="3435000"/>
            <a:ext cx="2011899" cy="159905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03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069300" y="223651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127000" indent="0">
              <a:buFont typeface="Georgia"/>
              <a:buNone/>
            </a:pPr>
            <a:r>
              <a:rPr lang="ru-RU" sz="2800" dirty="0" smtClean="0"/>
              <a:t>Центр образования «Эврика»</a:t>
            </a:r>
          </a:p>
          <a:p>
            <a:pPr marL="127000" indent="0">
              <a:buNone/>
            </a:pPr>
            <a:r>
              <a:rPr lang="ru-RU" sz="2000" dirty="0" smtClean="0"/>
              <a:t>Поддержка самостоятельной </a:t>
            </a:r>
            <a:r>
              <a:rPr lang="ru-RU" sz="2000" dirty="0"/>
              <a:t>работы учащихся</a:t>
            </a:r>
          </a:p>
        </p:txBody>
      </p:sp>
      <p:pic>
        <p:nvPicPr>
          <p:cNvPr id="10" name="Picture 7" descr="http://evrika41.ru/upload/000/u3/069/523f7b7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58148"/>
            <a:ext cx="4896544" cy="328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5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069300" y="223651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127000" indent="0">
              <a:buFont typeface="Georgia"/>
              <a:buNone/>
            </a:pPr>
            <a:r>
              <a:rPr lang="ru-RU" sz="2800" dirty="0" smtClean="0"/>
              <a:t>Центр образования «Эврика»</a:t>
            </a:r>
          </a:p>
          <a:p>
            <a:pPr marL="127000" indent="0">
              <a:buNone/>
            </a:pPr>
            <a:r>
              <a:rPr lang="ru-RU" sz="2000" dirty="0"/>
              <a:t>Развитие </a:t>
            </a:r>
            <a:r>
              <a:rPr lang="ru-RU" sz="2000" dirty="0" smtClean="0"/>
              <a:t>системы краевых </a:t>
            </a:r>
            <a:r>
              <a:rPr lang="ru-RU" sz="2000" dirty="0"/>
              <a:t>конкурсов и </a:t>
            </a:r>
            <a:r>
              <a:rPr lang="ru-RU" sz="2000" dirty="0" smtClean="0"/>
              <a:t>олимпиад:</a:t>
            </a: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39952" y="1635646"/>
            <a:ext cx="5004048" cy="438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турниры</a:t>
            </a:r>
            <a:r>
              <a:rPr lang="ru-RU" sz="2000" dirty="0"/>
              <a:t>, организованные ЦО «Эврика</a:t>
            </a:r>
            <a:r>
              <a:rPr lang="ru-RU" sz="2000" dirty="0" smtClean="0"/>
              <a:t>» (</a:t>
            </a:r>
            <a:r>
              <a:rPr lang="ru-RU" sz="2000" dirty="0"/>
              <a:t>региональный уровень);</a:t>
            </a:r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турниры</a:t>
            </a:r>
            <a:r>
              <a:rPr lang="ru-RU" sz="2000" dirty="0"/>
              <a:t>, организованные ДВФУ </a:t>
            </a:r>
            <a:r>
              <a:rPr lang="ru-RU" sz="2000" dirty="0" smtClean="0"/>
              <a:t>(</a:t>
            </a:r>
            <a:r>
              <a:rPr lang="ru-RU" sz="2000" dirty="0"/>
              <a:t>дальневосточный уровень);</a:t>
            </a:r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всероссийские </a:t>
            </a:r>
            <a:r>
              <a:rPr lang="ru-RU" sz="2000" dirty="0"/>
              <a:t>и международные</a:t>
            </a:r>
            <a:br>
              <a:rPr lang="ru-RU" sz="2000" dirty="0"/>
            </a:br>
            <a:r>
              <a:rPr lang="ru-RU" sz="2000" dirty="0" smtClean="0"/>
              <a:t>соревнования </a:t>
            </a:r>
            <a:r>
              <a:rPr lang="ru-RU" sz="2000" dirty="0"/>
              <a:t>(федеральный уровень).</a:t>
            </a:r>
          </a:p>
          <a:p>
            <a:pPr marL="0" indent="0"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08" y="1779662"/>
            <a:ext cx="95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80" y="2978345"/>
            <a:ext cx="1444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17975"/>
            <a:ext cx="1444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699792" y="2859782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99792" y="4011910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8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39952" y="195486"/>
            <a:ext cx="5004048" cy="109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Турниры</a:t>
            </a:r>
            <a:r>
              <a:rPr lang="ru-RU" sz="2000" dirty="0"/>
              <a:t>, организованные ЦО «Эврика</a:t>
            </a:r>
            <a:r>
              <a:rPr lang="ru-RU" sz="2000" dirty="0" smtClean="0"/>
              <a:t>» (</a:t>
            </a:r>
            <a:r>
              <a:rPr lang="ru-RU" sz="2000" dirty="0"/>
              <a:t>региональный уровень);</a:t>
            </a:r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08" y="339502"/>
            <a:ext cx="95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1707654"/>
            <a:ext cx="2348059" cy="316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3848" y="1419622"/>
            <a:ext cx="5544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«Первые шаги»</a:t>
            </a:r>
          </a:p>
          <a:p>
            <a:pPr>
              <a:buFont typeface="Arial"/>
              <a:buNone/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(последняя суббота сентября)</a:t>
            </a:r>
          </a:p>
          <a:p>
            <a:pPr>
              <a:buFont typeface="Arial"/>
              <a:buNone/>
              <a:defRPr/>
            </a:pPr>
            <a:endParaRPr lang="ru-RU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«Осенний </a:t>
            </a:r>
            <a:r>
              <a:rPr lang="en-US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LIST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»</a:t>
            </a:r>
          </a:p>
          <a:p>
            <a:pPr>
              <a:buFont typeface="Arial"/>
              <a:buNone/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(последняя суббота октября)</a:t>
            </a:r>
          </a:p>
          <a:p>
            <a:pPr>
              <a:defRPr/>
            </a:pPr>
            <a:endParaRPr lang="en-US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«Весенний </a:t>
            </a:r>
            <a:r>
              <a:rPr lang="en-US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LIST</a:t>
            </a: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»</a:t>
            </a:r>
            <a:endParaRPr lang="en-US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buFont typeface="Arial"/>
              <a:buNone/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(первая суббота марта)</a:t>
            </a:r>
          </a:p>
          <a:p>
            <a:pPr>
              <a:defRPr/>
            </a:pPr>
            <a:endParaRPr lang="en-US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«</a:t>
            </a:r>
            <a:r>
              <a:rPr lang="en-US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Code Archimedes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»</a:t>
            </a:r>
            <a:endParaRPr lang="en-US" sz="2000" i="1" dirty="0" smtClean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(последняя суббота </a:t>
            </a: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ноября)</a:t>
            </a:r>
            <a:endParaRPr lang="ru-RU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0434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39952" y="195486"/>
            <a:ext cx="5004048" cy="109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Турниры</a:t>
            </a:r>
            <a:r>
              <a:rPr lang="ru-RU" sz="2000" dirty="0"/>
              <a:t>, организованные ДВФУ (дальневосточный уровень);</a:t>
            </a:r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347614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Полуфинал ВКОШП</a:t>
            </a:r>
          </a:p>
          <a:p>
            <a:pPr>
              <a:buFont typeface="Arial"/>
              <a:buNone/>
              <a:defRPr/>
            </a:pP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Ноябрь</a:t>
            </a:r>
          </a:p>
          <a:p>
            <a:pPr>
              <a:buFont typeface="Arial"/>
              <a:buNone/>
              <a:defRPr/>
            </a:pPr>
            <a:endParaRPr lang="ru-RU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Муниципальный этап </a:t>
            </a:r>
            <a:r>
              <a:rPr lang="ru-RU" sz="2000" i="1" dirty="0" err="1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ВсОШ</a:t>
            </a:r>
            <a:endParaRPr lang="ru-RU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buFont typeface="Arial"/>
              <a:buNone/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Приморского края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Ноябрь</a:t>
            </a:r>
          </a:p>
          <a:p>
            <a:pPr>
              <a:defRPr/>
            </a:pPr>
            <a:endParaRPr lang="ru-RU" sz="2000" i="1" dirty="0" smtClean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Отбор в Тихоокеанскую школу</a:t>
            </a:r>
            <a:endParaRPr lang="ru-RU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Ноябрь</a:t>
            </a:r>
            <a:endParaRPr lang="en-US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lang="en-US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lang="ru-RU" sz="20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Турнир юных программистов</a:t>
            </a:r>
          </a:p>
          <a:p>
            <a:pPr>
              <a:buFont typeface="Arial"/>
              <a:buNone/>
              <a:defRPr/>
            </a:pPr>
            <a:r>
              <a:rPr lang="ru-RU" sz="20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Апрель</a:t>
            </a:r>
            <a:endParaRPr lang="en-US" sz="20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83" y="195486"/>
            <a:ext cx="1444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1" y="1635646"/>
            <a:ext cx="218988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0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310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75500"/>
            <a:ext cx="2520280" cy="3981000"/>
          </a:xfrm>
        </p:spPr>
        <p:txBody>
          <a:bodyPr/>
          <a:lstStyle/>
          <a:p>
            <a:r>
              <a:rPr lang="ru-RU" sz="1800" b="1" dirty="0" smtClean="0"/>
              <a:t>Спортивное программирование в Камчатском крае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39952" y="195486"/>
            <a:ext cx="5004048" cy="109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000" dirty="0"/>
              <a:t>Турниры для школьников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347614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VK </a:t>
            </a:r>
            <a:r>
              <a:rPr lang="en-US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CUP</a:t>
            </a:r>
            <a:r>
              <a:rPr lang="ru-RU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;</a:t>
            </a:r>
            <a:endParaRPr lang="ru-RU" sz="28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r>
              <a:rPr lang="ru-RU" sz="2800" i="1" dirty="0" err="1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Технокубок</a:t>
            </a:r>
            <a:r>
              <a:rPr lang="ru-RU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;</a:t>
            </a:r>
            <a:endParaRPr lang="ru-RU" sz="28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r>
              <a:rPr lang="en-US" sz="28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Russian code </a:t>
            </a:r>
            <a:r>
              <a:rPr lang="en-US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cup</a:t>
            </a:r>
            <a:r>
              <a:rPr lang="ru-RU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;</a:t>
            </a:r>
            <a:endParaRPr lang="en-US" sz="28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r>
              <a:rPr lang="ru-RU" sz="28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Турнир </a:t>
            </a:r>
            <a:r>
              <a:rPr lang="ru-RU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Архимеда;</a:t>
            </a:r>
            <a:endParaRPr lang="en-US" sz="28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r>
              <a:rPr lang="ru-RU" sz="28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Открытая олимпиада по </a:t>
            </a:r>
            <a:r>
              <a:rPr lang="ru-RU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программированию;</a:t>
            </a:r>
            <a:endParaRPr lang="en-US" sz="28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r>
              <a:rPr lang="ru-RU" sz="2800" i="1" dirty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Вступительная работа в </a:t>
            </a:r>
            <a:r>
              <a:rPr lang="ru-RU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ЛКШ; </a:t>
            </a:r>
            <a:endParaRPr lang="en-US" sz="28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  <a:p>
            <a:r>
              <a:rPr lang="ru-RU" sz="2800" i="1" dirty="0" err="1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Яндекс.Алгоритм</a:t>
            </a:r>
            <a:r>
              <a:rPr lang="ru-RU" sz="2800" i="1" dirty="0" smtClean="0">
                <a:solidFill>
                  <a:srgbClr val="F67031"/>
                </a:solidFill>
                <a:latin typeface="Georgia"/>
                <a:ea typeface="Georgia"/>
                <a:cs typeface="Georgia"/>
              </a:rPr>
              <a:t>.</a:t>
            </a:r>
            <a:endParaRPr lang="en-US" sz="2800" i="1" dirty="0">
              <a:solidFill>
                <a:srgbClr val="F67031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1444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&amp;Kcy;&amp;acy;&amp;rcy;&amp;tcy;&amp;icy;&amp;ncy;&amp;kcy;&amp;icy; &amp;pcy;&amp;ocy; &amp;zcy;&amp;acy;&amp;pcy;&amp;rcy;&amp;ocy;&amp;scy;&amp;ucy; &amp;kcy;&amp;ocy;&amp;ncy;&amp;tcy;&amp;ucy;&amp;rcy;&amp;ncy;&amp;acy;&amp;yacy; &amp;kcy;&amp;acy;&amp;rcy;&amp;tcy;&amp;acy; &amp;rcy;&amp;ocy;&amp;scy;&amp;scy;&amp;icy;&amp;i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3579862"/>
            <a:ext cx="2411761" cy="1360312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7849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2757285" y="2557632"/>
            <a:ext cx="612068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 err="1">
                <a:sym typeface="Arial"/>
              </a:rPr>
              <a:t>TopCoder</a:t>
            </a:r>
            <a:r>
              <a:rPr lang="ru-RU" sz="1800" dirty="0">
                <a:sym typeface="Arial"/>
              </a:rPr>
              <a:t> </a:t>
            </a:r>
            <a:r>
              <a:rPr lang="ru-RU" sz="1800" dirty="0" err="1" smtClean="0">
                <a:sym typeface="Arial"/>
              </a:rPr>
              <a:t>Open</a:t>
            </a:r>
            <a:r>
              <a:rPr lang="ru-RU" sz="1800" dirty="0" smtClean="0">
                <a:sym typeface="Arial"/>
              </a:rPr>
              <a:t> </a:t>
            </a:r>
            <a:r>
              <a:rPr lang="ru-RU" sz="1800" dirty="0"/>
              <a:t>—</a:t>
            </a:r>
            <a:r>
              <a:rPr lang="ru-RU" sz="1800" dirty="0" smtClean="0">
                <a:sym typeface="Arial"/>
              </a:rPr>
              <a:t> неофициальный </a:t>
            </a:r>
            <a:r>
              <a:rPr lang="ru-RU" sz="1800" dirty="0">
                <a:sym typeface="Arial"/>
              </a:rPr>
              <a:t>чемпионат мира по программированию среди </a:t>
            </a:r>
            <a:r>
              <a:rPr lang="ru-RU" sz="1800" dirty="0" smtClean="0">
                <a:sym typeface="Arial"/>
              </a:rPr>
              <a:t>профессионалов.</a:t>
            </a:r>
          </a:p>
          <a:p>
            <a:pPr marL="0" indent="0">
              <a:buNone/>
            </a:pPr>
            <a:r>
              <a:rPr lang="ru-RU" sz="1800" dirty="0" err="1">
                <a:sym typeface="Arial"/>
              </a:rPr>
              <a:t>Google</a:t>
            </a:r>
            <a:r>
              <a:rPr lang="ru-RU" sz="1800" dirty="0">
                <a:sym typeface="Arial"/>
              </a:rPr>
              <a:t> </a:t>
            </a:r>
            <a:r>
              <a:rPr lang="ru-RU" sz="1800" dirty="0" err="1">
                <a:sym typeface="Arial"/>
              </a:rPr>
              <a:t>Code</a:t>
            </a:r>
            <a:r>
              <a:rPr lang="ru-RU" sz="1800" dirty="0">
                <a:sym typeface="Arial"/>
              </a:rPr>
              <a:t> </a:t>
            </a:r>
            <a:r>
              <a:rPr lang="ru-RU" sz="1800" dirty="0" err="1" smtClean="0">
                <a:sym typeface="Arial"/>
              </a:rPr>
              <a:t>Jam</a:t>
            </a:r>
            <a:r>
              <a:rPr lang="ru-RU" sz="1800" dirty="0" smtClean="0">
                <a:sym typeface="Arial"/>
              </a:rPr>
              <a:t> </a:t>
            </a:r>
            <a:r>
              <a:rPr lang="ru-RU" sz="1800" dirty="0" smtClean="0"/>
              <a:t>—</a:t>
            </a:r>
            <a:r>
              <a:rPr lang="ru-RU" sz="1800" dirty="0" smtClean="0">
                <a:sym typeface="Arial"/>
              </a:rPr>
              <a:t> одно из самых массовых соревнований по спортивному программированию – до 60000 участников ежегодно.</a:t>
            </a:r>
          </a:p>
          <a:p>
            <a:pPr marL="0" indent="0">
              <a:buNone/>
            </a:pPr>
            <a:r>
              <a:rPr lang="ru-RU" sz="1800" dirty="0" err="1"/>
              <a:t>Facebook</a:t>
            </a:r>
            <a:r>
              <a:rPr lang="ru-RU" sz="1800" dirty="0"/>
              <a:t> </a:t>
            </a:r>
            <a:r>
              <a:rPr lang="ru-RU" sz="1800" dirty="0" err="1"/>
              <a:t>Hacker</a:t>
            </a:r>
            <a:r>
              <a:rPr lang="ru-RU" sz="1800" dirty="0"/>
              <a:t> </a:t>
            </a:r>
            <a:r>
              <a:rPr lang="ru-RU" sz="1800" dirty="0" err="1"/>
              <a:t>Cup</a:t>
            </a:r>
            <a:r>
              <a:rPr lang="ru-RU" sz="1800" dirty="0"/>
              <a:t> </a:t>
            </a:r>
            <a:r>
              <a:rPr lang="ru-RU" sz="1800" dirty="0" smtClean="0"/>
              <a:t>—международное </a:t>
            </a:r>
            <a:r>
              <a:rPr lang="ru-RU" sz="1800" dirty="0"/>
              <a:t>соревнование по </a:t>
            </a:r>
            <a:r>
              <a:rPr lang="ru-RU" sz="1800" dirty="0" smtClean="0"/>
              <a:t>программированию.</a:t>
            </a:r>
            <a:endParaRPr lang="ru-RU" sz="1800" dirty="0">
              <a:sym typeface="Arial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107504" y="575500"/>
            <a:ext cx="2458008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 smtClean="0"/>
              <a:t>Что такое спортивное программирование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sz="2800" dirty="0"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2"/>
          </p:nvPr>
        </p:nvSpPr>
        <p:spPr>
          <a:xfrm>
            <a:off x="3090625" y="1492794"/>
            <a:ext cx="2727000" cy="1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None/>
            </a:pPr>
            <a:r>
              <a:rPr lang="ru-RU" sz="2000" b="1" dirty="0" smtClean="0"/>
              <a:t>промышленное программирование</a:t>
            </a:r>
            <a:endParaRPr sz="2000" b="1" dirty="0"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8556784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3"/>
          </p:nvPr>
        </p:nvSpPr>
        <p:spPr>
          <a:xfrm>
            <a:off x="5959749" y="1492794"/>
            <a:ext cx="2727000" cy="1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Clr>
                <a:schemeClr val="dk1"/>
              </a:buClr>
              <a:buNone/>
            </a:pPr>
            <a:r>
              <a:rPr lang="ru-RU" sz="2000" b="1" dirty="0" smtClean="0"/>
              <a:t>спортивное программирование</a:t>
            </a:r>
          </a:p>
        </p:txBody>
      </p:sp>
      <p:sp>
        <p:nvSpPr>
          <p:cNvPr id="186" name="Google Shape;186;p24"/>
          <p:cNvSpPr/>
          <p:nvPr/>
        </p:nvSpPr>
        <p:spPr>
          <a:xfrm rot="729144">
            <a:off x="3149784" y="558874"/>
            <a:ext cx="916334" cy="8577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87" name="Google Shape;187;p24"/>
          <p:cNvSpPr/>
          <p:nvPr/>
        </p:nvSpPr>
        <p:spPr>
          <a:xfrm rot="-773137" flipH="1">
            <a:off x="3569317" y="329970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88" name="Google Shape;188;p24"/>
          <p:cNvSpPr/>
          <p:nvPr/>
        </p:nvSpPr>
        <p:spPr>
          <a:xfrm rot="729144">
            <a:off x="7101022" y="619649"/>
            <a:ext cx="916334" cy="8577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89" name="Google Shape;189;p24"/>
          <p:cNvSpPr/>
          <p:nvPr/>
        </p:nvSpPr>
        <p:spPr>
          <a:xfrm rot="-773137" flipH="1">
            <a:off x="7520555" y="390745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grpSp>
        <p:nvGrpSpPr>
          <p:cNvPr id="28" name="Google Shape;696;p43"/>
          <p:cNvGrpSpPr/>
          <p:nvPr/>
        </p:nvGrpSpPr>
        <p:grpSpPr>
          <a:xfrm>
            <a:off x="3880954" y="660405"/>
            <a:ext cx="369526" cy="268183"/>
            <a:chOff x="3932350" y="3714775"/>
            <a:chExt cx="439650" cy="319075"/>
          </a:xfrm>
        </p:grpSpPr>
        <p:sp>
          <p:nvSpPr>
            <p:cNvPr id="29" name="Google Shape;697;p43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8;p43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9;p43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0;p43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1;p43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89;p43"/>
          <p:cNvGrpSpPr/>
          <p:nvPr/>
        </p:nvGrpSpPr>
        <p:grpSpPr>
          <a:xfrm>
            <a:off x="7838327" y="672698"/>
            <a:ext cx="357234" cy="361310"/>
            <a:chOff x="5290150" y="1636700"/>
            <a:chExt cx="425025" cy="429875"/>
          </a:xfrm>
        </p:grpSpPr>
        <p:sp>
          <p:nvSpPr>
            <p:cNvPr id="35" name="Google Shape;590;p43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1;p43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Кто и зачем проводит соревнования</a:t>
            </a:r>
            <a:endParaRPr sz="2000"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3090624" y="575500"/>
            <a:ext cx="5729847" cy="31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ru-RU" sz="2400" b="1" dirty="0" smtClean="0"/>
              <a:t>Международные соревнования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ru-RU" sz="2400" b="1" dirty="0" smtClean="0"/>
              <a:t>Национальные чемпионаты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ru-RU" sz="2400" b="1" dirty="0" smtClean="0"/>
              <a:t>Студенческие </a:t>
            </a:r>
            <a:r>
              <a:rPr lang="ru-RU" sz="2400" b="1" dirty="0"/>
              <a:t>олимпиады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 smtClean="0"/>
              <a:t>Школьные олимпиады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026" name="Picture 2" descr="https://codingcompetitions.withgoogle.com/static/codejam-about-1-5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19822"/>
            <a:ext cx="1726829" cy="17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0/%D0%9D%D0%B0%D0%B3%D1%80%D0%B0%D0%B6%D0%B4%D0%B5%D0%BD%D0%B8%D0%B5_Russian_Code_Cup_2013.jpg/1280px-%D0%9D%D0%B0%D0%B3%D1%80%D0%B0%D0%B6%D0%B4%D0%B5%D0%BD%D0%B8%D0%B5_Russian_Code_Cup_20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14502"/>
          <a:stretch/>
        </p:blipFill>
        <p:spPr bwMode="auto">
          <a:xfrm>
            <a:off x="2051721" y="3219822"/>
            <a:ext cx="1944216" cy="17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ng programmers 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r="14823"/>
          <a:stretch/>
        </p:blipFill>
        <p:spPr bwMode="auto">
          <a:xfrm>
            <a:off x="6732239" y="3219821"/>
            <a:ext cx="2160241" cy="17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5/53/ITMO_team_2015_ACM_ICPC.jpg/1280px-ITMO_team_2015_ACM_ICP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219821"/>
            <a:ext cx="2591256" cy="17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Как проходят турниры</a:t>
            </a:r>
            <a:endParaRPr sz="200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2699792" y="195486"/>
            <a:ext cx="612068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Соревнование состоит из набора алгоритмических задач, которые должны быть решены за определенное время. Участники могут использовать любой язык программирования и среду разработки для решения задач.</a:t>
            </a:r>
            <a:endParaRPr sz="24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2050" name="Picture 2" descr="young programmers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1"/>
          <a:stretch/>
        </p:blipFill>
        <p:spPr bwMode="auto">
          <a:xfrm>
            <a:off x="107504" y="3078810"/>
            <a:ext cx="4248472" cy="1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42" y="3086523"/>
            <a:ext cx="4681538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Как проходят турниры</a:t>
            </a:r>
            <a:endParaRPr sz="200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3066140" y="585340"/>
            <a:ext cx="5466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/>
                </a:solidFill>
                <a:latin typeface="Georgia"/>
                <a:ea typeface="Georgia"/>
                <a:cs typeface="Georgia"/>
              </a:rPr>
              <a:t>ACM ICPC - </a:t>
            </a:r>
            <a:r>
              <a:rPr lang="ru-RU" sz="2000" i="1" dirty="0" smtClean="0">
                <a:solidFill>
                  <a:schemeClr val="tx1"/>
                </a:solidFill>
                <a:latin typeface="Georgia"/>
                <a:ea typeface="Georgia"/>
                <a:cs typeface="Georgia"/>
              </a:rPr>
              <a:t>студенческий </a:t>
            </a:r>
            <a:r>
              <a:rPr lang="ru-RU" sz="2000" i="1" dirty="0">
                <a:solidFill>
                  <a:schemeClr val="tx1"/>
                </a:solidFill>
                <a:latin typeface="Georgia"/>
                <a:ea typeface="Georgia"/>
                <a:cs typeface="Georgia"/>
              </a:rPr>
              <a:t>чемпионат мира</a:t>
            </a:r>
            <a:endParaRPr sz="20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4994" name="Picture 2" descr="&amp;Kcy;&amp;acy;&amp;kcy; &amp;pcy;&amp;rcy;&amp;ocy;&amp;khcy;&amp;ocy;&amp;dcy;&amp;yacy;&amp;tcy; &amp;scy;&amp;ocy;&amp;rcy;&amp;iecy;&amp;vcy;&amp;ncy;&amp;ocy;&amp;vcy;&amp;acy;&amp;ncy;&amp;icy;&amp;yacy; &amp;pcy;&amp;ocy; &amp;scy;&amp;pcy;&amp;ocy;&amp;rcy;&amp;tcy;&amp;icy;&amp;vcy;&amp;ncy;&amp;ocy;&amp;mcy;&amp;ucy; &amp;pcy;&amp;rcy;&amp;ocy;&amp;gcy;&amp;rcy;&amp;acy;&amp;mcy;&amp;mcy;&amp;icy;&amp;rcy;&amp;ocy;&amp;vcy;&amp;acy;&amp;ncy;&amp;icy;&amp;yucy; &amp;Pcy;&amp;rcy;&amp;ocy;&amp;gcy;&amp;rcy;&amp;acy;&amp;mcy;&amp;mcy;&amp;icy;&amp;rcy;&amp;ocy;&amp;vcy;&amp;acy;&amp;ncy;&amp;icy;&amp;iecy;, ACM, &amp;Scy;&amp;pcy;&amp;ocy;&amp;rcy;&amp;tcy;&amp;icy;&amp;vcy;&amp;ncy;&amp;ocy;&amp;iecy; &amp;pcy;&amp;rcy;&amp;ocy;&amp;gcy;&amp;rcy;&amp;acy;&amp;mcy;&amp;mcy;&amp;icy;&amp;rcy;&amp;ocy;&amp;vcy;&amp;acy;&amp;ncy;&amp;icy;&amp;iecy;, &amp;Dcy;&amp;lcy;&amp;icy;&amp;ncy;&amp;ncy;&amp;ocy;&amp;pcy;&amp;ocy;&amp;s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411840"/>
            <a:ext cx="6173758" cy="34641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32247" y="2238340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Northern</a:t>
            </a:r>
            <a:r>
              <a:rPr lang="ru-RU" dirty="0"/>
              <a:t> </a:t>
            </a:r>
            <a:r>
              <a:rPr lang="ru-RU" dirty="0" err="1"/>
              <a:t>Eurasia</a:t>
            </a:r>
            <a:endParaRPr lang="ru-RU" dirty="0"/>
          </a:p>
        </p:txBody>
      </p:sp>
      <p:pic>
        <p:nvPicPr>
          <p:cNvPr id="8" name="Picture 2" descr="&amp;Kcy;&amp;acy;&amp;kcy; &amp;pcy;&amp;rcy;&amp;ocy;&amp;khcy;&amp;ocy;&amp;dcy;&amp;yacy;&amp;tcy; &amp;scy;&amp;ocy;&amp;rcy;&amp;iecy;&amp;vcy;&amp;ncy;&amp;ocy;&amp;vcy;&amp;acy;&amp;ncy;&amp;icy;&amp;yacy; &amp;pcy;&amp;ocy; &amp;scy;&amp;pcy;&amp;ocy;&amp;rcy;&amp;tcy;&amp;icy;&amp;vcy;&amp;ncy;&amp;ocy;&amp;mcy;&amp;ucy; &amp;pcy;&amp;rcy;&amp;ocy;&amp;gcy;&amp;rcy;&amp;acy;&amp;mcy;&amp;mcy;&amp;icy;&amp;rcy;&amp;ocy;&amp;vcy;&amp;acy;&amp;ncy;&amp;icy;&amp;yucy; &amp;Pcy;&amp;rcy;&amp;ocy;&amp;gcy;&amp;rcy;&amp;acy;&amp;mcy;&amp;mcy;&amp;icy;&amp;rcy;&amp;ocy;&amp;vcy;&amp;acy;&amp;ncy;&amp;icy;&amp;iecy;, ACM, &amp;Scy;&amp;pcy;&amp;ocy;&amp;rcy;&amp;tcy;&amp;icy;&amp;vcy;&amp;ncy;&amp;ocy;&amp;iecy; &amp;pcy;&amp;rcy;&amp;ocy;&amp;gcy;&amp;rcy;&amp;acy;&amp;mcy;&amp;mcy;&amp;icy;&amp;rcy;&amp;ocy;&amp;vcy;&amp;acy;&amp;ncy;&amp;icy;&amp;iecy;, &amp;Dcy;&amp;lcy;&amp;icy;&amp;ncy;&amp;ncy;&amp;ocy;&amp;pcy;&amp;ocy;&amp;s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934952"/>
            <a:ext cx="3096344" cy="2061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Система подготовки к олимпиадам</a:t>
            </a:r>
            <a:endParaRPr sz="200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2710454" y="575500"/>
            <a:ext cx="6120680" cy="3868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Регулярные занятия (спецкурсы олимпиадной подготовки);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Профильные школы;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Организация соревнований;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Индивидуальная траектория обучения;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Информационная поддержка;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Социальное партнерство.</a:t>
            </a:r>
          </a:p>
          <a:p>
            <a:pPr marL="0" lvl="0" indent="0">
              <a:spcBef>
                <a:spcPts val="0"/>
              </a:spcBef>
              <a:buNone/>
            </a:pPr>
            <a:endParaRPr sz="1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7" name="Picture 4" descr="&amp;Kcy;&amp;acy;&amp;kcy; &amp;pcy;&amp;rcy;&amp;ocy;&amp;khcy;&amp;ocy;&amp;dcy;&amp;yacy;&amp;tcy; &amp;scy;&amp;ocy;&amp;rcy;&amp;iecy;&amp;vcy;&amp;ncy;&amp;ocy;&amp;vcy;&amp;acy;&amp;ncy;&amp;icy;&amp;yacy; &amp;pcy;&amp;ocy; &amp;scy;&amp;pcy;&amp;ocy;&amp;rcy;&amp;tcy;&amp;icy;&amp;vcy;&amp;ncy;&amp;ocy;&amp;mcy;&amp;ucy; &amp;pcy;&amp;rcy;&amp;ocy;&amp;gcy;&amp;rcy;&amp;acy;&amp;mcy;&amp;mcy;&amp;icy;&amp;rcy;&amp;ocy;&amp;vcy;&amp;acy;&amp;ncy;&amp;icy;&amp;yucy; &amp;Pcy;&amp;rcy;&amp;ocy;&amp;gcy;&amp;rcy;&amp;acy;&amp;mcy;&amp;mcy;&amp;icy;&amp;rcy;&amp;ocy;&amp;vcy;&amp;acy;&amp;ncy;&amp;icy;&amp;iecy;, ACM, &amp;Scy;&amp;pcy;&amp;ocy;&amp;rcy;&amp;tcy;&amp;icy;&amp;vcy;&amp;ncy;&amp;ocy;&amp;iecy; &amp;pcy;&amp;rcy;&amp;ocy;&amp;gcy;&amp;rcy;&amp;acy;&amp;mcy;&amp;mcy;&amp;icy;&amp;rcy;&amp;ocy;&amp;vcy;&amp;acy;&amp;ncy;&amp;icy;&amp;iecy;, &amp;Dcy;&amp;lcy;&amp;icy;&amp;ncy;&amp;ncy;&amp;ocy;&amp;pcy;&amp;ocy;&amp;s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682" y="1989542"/>
            <a:ext cx="2263524" cy="1506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3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07504" y="575500"/>
            <a:ext cx="2376264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Сайты для подготовки (тестирующие системы)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2699792" y="555526"/>
            <a:ext cx="6336704" cy="844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Дистанционная подготовка по информатике </a:t>
            </a:r>
          </a:p>
          <a:p>
            <a:pPr marL="0" lvl="0" indent="0" algn="ctr">
              <a:buClr>
                <a:schemeClr val="dk1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informatics.msk.ru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5330"/>
            <a:ext cx="3810956" cy="2604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08;p16"/>
          <p:cNvSpPr txBox="1">
            <a:spLocks noGrp="1"/>
          </p:cNvSpPr>
          <p:nvPr>
            <p:ph type="body" idx="3"/>
          </p:nvPr>
        </p:nvSpPr>
        <p:spPr>
          <a:xfrm>
            <a:off x="4355976" y="1833583"/>
            <a:ext cx="4680520" cy="31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Достоинства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Большой архив задач;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Форум, группа техподдержки;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Возможность создавать свои курсы и управлять ими;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Можно видеть все тесты и посылки каждого участника;</a:t>
            </a:r>
          </a:p>
          <a:p>
            <a:pPr marL="0" lvl="0" indent="0">
              <a:buClr>
                <a:schemeClr val="dk1"/>
              </a:buClr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Недостатки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Нестабильная работа.</a:t>
            </a: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07504" y="575500"/>
            <a:ext cx="2376264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Сайты для подготовки (тестирующие системы)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2699792" y="555526"/>
            <a:ext cx="6336704" cy="844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Площадка для проведения соревнований</a:t>
            </a:r>
          </a:p>
          <a:p>
            <a:pPr marL="0" lvl="0" indent="0" algn="ctr">
              <a:buClr>
                <a:schemeClr val="dk1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codeforces.com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11" name="Google Shape;108;p16"/>
          <p:cNvSpPr txBox="1">
            <a:spLocks noGrp="1"/>
          </p:cNvSpPr>
          <p:nvPr>
            <p:ph type="body" idx="3"/>
          </p:nvPr>
        </p:nvSpPr>
        <p:spPr>
          <a:xfrm>
            <a:off x="4355976" y="1833583"/>
            <a:ext cx="4680520" cy="31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Достоинства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Большой архив задач;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Частые турниры;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Возможность вести блог;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Личный рейтинг.</a:t>
            </a:r>
          </a:p>
          <a:p>
            <a:pPr marL="0" lvl="0" indent="0">
              <a:buClr>
                <a:schemeClr val="dk1"/>
              </a:buClr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Недостатки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Не ориентирован на образование.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3758"/>
            <a:ext cx="3779912" cy="1719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4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07504" y="575500"/>
            <a:ext cx="2376264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Сайты для подготовки (тестирующие системы)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2699792" y="555526"/>
            <a:ext cx="6336704" cy="844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None/>
            </a:pPr>
            <a:r>
              <a:rPr lang="ru-RU" sz="2000" dirty="0">
                <a:solidFill>
                  <a:schemeClr val="tx1"/>
                </a:solidFill>
              </a:rPr>
              <a:t>Система для организации соревнований по </a:t>
            </a:r>
            <a:r>
              <a:rPr lang="ru-RU" sz="2000" dirty="0" smtClean="0">
                <a:solidFill>
                  <a:schemeClr val="tx1"/>
                </a:solidFill>
              </a:rPr>
              <a:t>программированию</a:t>
            </a:r>
          </a:p>
          <a:p>
            <a:pPr marL="0" lvl="0" indent="0" algn="ctr">
              <a:buClr>
                <a:schemeClr val="dk1"/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imcs.dvfu.ru/cats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1" name="Google Shape;108;p16"/>
          <p:cNvSpPr txBox="1">
            <a:spLocks noGrp="1"/>
          </p:cNvSpPr>
          <p:nvPr>
            <p:ph type="body" idx="3"/>
          </p:nvPr>
        </p:nvSpPr>
        <p:spPr>
          <a:xfrm>
            <a:off x="4355976" y="2211709"/>
            <a:ext cx="4680520" cy="2787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Достоинства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Архив задач;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Турниры в удобное время;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Дальневосточный уровень;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Права администрирования.</a:t>
            </a:r>
          </a:p>
          <a:p>
            <a:pPr marL="0" lvl="0" indent="0">
              <a:buClr>
                <a:schemeClr val="dk1"/>
              </a:buClr>
              <a:buNone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7" y="2571750"/>
            <a:ext cx="3460430" cy="1956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1048</Words>
  <Application>Microsoft Office PowerPoint</Application>
  <PresentationFormat>Экран (16:9)</PresentationFormat>
  <Paragraphs>161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Ulysses template</vt:lpstr>
      <vt:lpstr>Спортивное и олимпиадное программирование  ▪ система подготовки к олимпиадам; ▪ сайты для работы; ▪ СП в Камчатском крае; ▪ структура олимпиадной задачи. </vt:lpstr>
      <vt:lpstr>Что такое спортивное программирование </vt:lpstr>
      <vt:lpstr>Кто и зачем проводит соревнования</vt:lpstr>
      <vt:lpstr>Как проходят турниры</vt:lpstr>
      <vt:lpstr>Как проходят турниры</vt:lpstr>
      <vt:lpstr>Система подготовки к олимпиадам</vt:lpstr>
      <vt:lpstr>Сайты для подготовки (тестирующие системы)</vt:lpstr>
      <vt:lpstr>Сайты для подготовки (тестирующие системы)</vt:lpstr>
      <vt:lpstr>Сайты для подготовки (тестирующие системы)</vt:lpstr>
      <vt:lpstr>Спортивное программирование в Камчатском крае</vt:lpstr>
      <vt:lpstr>Спортивное программирование в Камчатском крае</vt:lpstr>
      <vt:lpstr>Спортивное программирование в Камчатском крае</vt:lpstr>
      <vt:lpstr>Спортивное программирование в Камчатском крае</vt:lpstr>
      <vt:lpstr>Спортивное программирование в Камчатском крае</vt:lpstr>
      <vt:lpstr>Спортивное программирование в Камчатском крае</vt:lpstr>
      <vt:lpstr>Спортивное программирование в Камчатском крае</vt:lpstr>
      <vt:lpstr>Спортивное программирование в Камчатском крае</vt:lpstr>
      <vt:lpstr>Спортивное программирование в Камчатском крае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программирование</dc:title>
  <cp:lastModifiedBy>Карабанов Антон Викторович</cp:lastModifiedBy>
  <cp:revision>37</cp:revision>
  <dcterms:modified xsi:type="dcterms:W3CDTF">2019-02-20T20:14:23Z</dcterms:modified>
</cp:coreProperties>
</file>