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0" r:id="rId3"/>
    <p:sldId id="308" r:id="rId4"/>
    <p:sldId id="257" r:id="rId5"/>
    <p:sldId id="297" r:id="rId6"/>
    <p:sldId id="313" r:id="rId7"/>
    <p:sldId id="282" r:id="rId8"/>
    <p:sldId id="314" r:id="rId9"/>
    <p:sldId id="263" r:id="rId10"/>
    <p:sldId id="315" r:id="rId11"/>
    <p:sldId id="316" r:id="rId12"/>
    <p:sldId id="312" r:id="rId13"/>
    <p:sldId id="317" r:id="rId14"/>
    <p:sldId id="318" r:id="rId15"/>
    <p:sldId id="319" r:id="rId16"/>
    <p:sldId id="279" r:id="rId17"/>
    <p:sldId id="30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17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7D303-3BB6-46E8-B696-666E583D052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D6F13-E17F-44F1-AF49-BE46AB86FC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4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9F810-1B1E-42AF-A9A7-FFC46AB61C6D}" type="datetimeFigureOut">
              <a:rPr lang="ru-RU"/>
              <a:pPr>
                <a:defRPr/>
              </a:pPr>
              <a:t>28.09.2019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58102-0C07-4057-B02D-FCDFF0544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1033A-96D9-4598-88A6-AC7F6EEAE476}" type="datetimeFigureOut">
              <a:rPr lang="ru-RU"/>
              <a:pPr>
                <a:defRPr/>
              </a:pPr>
              <a:t>28.09.2019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952D2-0836-4D05-95EE-3C7748C93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8C1B7-0A27-499C-BE20-129F47E93C58}" type="datetimeFigureOut">
              <a:rPr lang="ru-RU"/>
              <a:pPr>
                <a:defRPr/>
              </a:pPr>
              <a:t>28.09.2019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90BB6-1E35-41A7-A269-0E22B6AC3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78002-2FD7-4E6C-AAEA-43C2A3EC58DA}" type="datetimeFigureOut">
              <a:rPr lang="ru-RU"/>
              <a:pPr>
                <a:defRPr/>
              </a:pPr>
              <a:t>28.09.2019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400CC-A06D-4816-AFA2-A680F4C56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C5F6D-85FB-4005-B6EA-866BE668131C}" type="datetimeFigureOut">
              <a:rPr lang="ru-RU"/>
              <a:pPr>
                <a:defRPr/>
              </a:pPr>
              <a:t>28.09.2019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5A8CF-C62F-4E29-85B4-743E625BF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4D3C8-8CAA-4F44-8D3C-F9A52FAF4E82}" type="datetimeFigureOut">
              <a:rPr lang="ru-RU"/>
              <a:pPr>
                <a:defRPr/>
              </a:pPr>
              <a:t>28.09.2019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4DCBA-01F0-40A3-B920-566C12499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7B8DF-9E11-4C54-AAE6-DE32DDA1A54E}" type="datetimeFigureOut">
              <a:rPr lang="ru-RU"/>
              <a:pPr>
                <a:defRPr/>
              </a:pPr>
              <a:t>28.09.2019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22A50-E427-423A-9CBC-B9A7E66D5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82D8E-F538-4412-8CD6-BA464EA8FC3D}" type="datetimeFigureOut">
              <a:rPr lang="ru-RU"/>
              <a:pPr>
                <a:defRPr/>
              </a:pPr>
              <a:t>28.09.2019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DD8F4-E5B6-47D7-AEE0-A2017A927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B8658-CFC6-4395-A019-43C0CE63BE94}" type="datetimeFigureOut">
              <a:rPr lang="ru-RU"/>
              <a:pPr>
                <a:defRPr/>
              </a:pPr>
              <a:t>28.09.2019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8619C-3754-4543-87CA-5A3B6FF2D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EBDA0-48F9-483A-8543-D88E59D69CA4}" type="datetimeFigureOut">
              <a:rPr lang="ru-RU"/>
              <a:pPr>
                <a:defRPr/>
              </a:pPr>
              <a:t>28.09.2019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99B33-83C9-40D9-9C9A-50A6FF0EB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84D03-E9C1-42BE-8703-A938729B5656}" type="datetimeFigureOut">
              <a:rPr lang="ru-RU"/>
              <a:pPr>
                <a:defRPr/>
              </a:pPr>
              <a:t>28.09.2019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57A2F-9213-4005-B876-A96D58282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CF0C46C-B1E8-43F4-9BF8-CE2B63375A5D}" type="datetimeFigureOut">
              <a:rPr lang="ru-RU"/>
              <a:pPr>
                <a:defRPr/>
              </a:pPr>
              <a:t>28.09.2019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71452CF-34B3-4DFF-B04E-7FC48C607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794" y="2000240"/>
            <a:ext cx="7000924" cy="1470025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</a:rPr>
              <a:t>Командный турнир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по программированию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7554" y="1214422"/>
            <a:ext cx="5629292" cy="103822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 smtClean="0">
                <a:solidFill>
                  <a:srgbClr val="FFC000"/>
                </a:solidFill>
              </a:rPr>
              <a:t>«Первые шаги» 201</a:t>
            </a:r>
            <a:r>
              <a:rPr lang="en-US" sz="4800" dirty="0" smtClean="0">
                <a:solidFill>
                  <a:srgbClr val="FFC000"/>
                </a:solidFill>
              </a:rPr>
              <a:t>9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6286520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КГО</a:t>
            </a:r>
            <a:r>
              <a:rPr lang="ru-RU" dirty="0">
                <a:solidFill>
                  <a:schemeClr val="bg1"/>
                </a:solidFill>
              </a:rPr>
              <a:t>А</a:t>
            </a:r>
            <a:r>
              <a:rPr lang="ru-RU" dirty="0" smtClean="0">
                <a:solidFill>
                  <a:schemeClr val="bg1"/>
                </a:solidFill>
              </a:rPr>
              <a:t>У «Центр образования «Эврика»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Задача </a:t>
            </a:r>
            <a:r>
              <a:rPr lang="en-US" b="1" dirty="0" smtClean="0"/>
              <a:t>E</a:t>
            </a:r>
            <a:r>
              <a:rPr lang="ru-RU" b="1" dirty="0" smtClean="0"/>
              <a:t>. </a:t>
            </a:r>
            <a:r>
              <a:rPr lang="ru-RU" b="1" dirty="0">
                <a:effectLst/>
              </a:rPr>
              <a:t>Однорукий бандит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51845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effectLst/>
              </a:rPr>
              <a:t>Вспомогательная функция:</a:t>
            </a:r>
          </a:p>
          <a:p>
            <a:pPr marL="0" indent="0">
              <a:buNone/>
            </a:pP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en-US" sz="3400" b="1" dirty="0" err="1">
                <a:effectLst/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3400" b="1" dirty="0">
                <a:effectLst/>
                <a:latin typeface="Courier New" pitchFamily="49" charset="0"/>
                <a:cs typeface="Courier New" pitchFamily="49" charset="0"/>
              </a:rPr>
              <a:t> prizes(s):</a:t>
            </a:r>
          </a:p>
          <a:p>
            <a:pPr marL="0" indent="0">
              <a:buNone/>
            </a:pPr>
            <a:r>
              <a:rPr lang="en-US" sz="3400" b="1" dirty="0">
                <a:effectLst/>
                <a:latin typeface="Courier New" pitchFamily="49" charset="0"/>
                <a:cs typeface="Courier New" pitchFamily="49" charset="0"/>
              </a:rPr>
              <a:t>    s += 'x'</a:t>
            </a:r>
          </a:p>
          <a:p>
            <a:pPr marL="0" indent="0">
              <a:buNone/>
            </a:pPr>
            <a:r>
              <a:rPr lang="en-US" sz="3400" b="1" dirty="0">
                <a:effectLst/>
                <a:latin typeface="Courier New" pitchFamily="49" charset="0"/>
                <a:cs typeface="Courier New" pitchFamily="49" charset="0"/>
              </a:rPr>
              <a:t>    bonus = 0</a:t>
            </a:r>
          </a:p>
          <a:p>
            <a:pPr marL="0" indent="0">
              <a:buNone/>
            </a:pPr>
            <a:r>
              <a:rPr lang="en-US" sz="3400" b="1" dirty="0">
                <a:effectLst/>
                <a:latin typeface="Courier New" pitchFamily="49" charset="0"/>
                <a:cs typeface="Courier New" pitchFamily="49" charset="0"/>
              </a:rPr>
              <a:t>    cur = 1</a:t>
            </a:r>
          </a:p>
          <a:p>
            <a:pPr marL="0" indent="0">
              <a:buNone/>
            </a:pPr>
            <a:r>
              <a:rPr lang="en-US" sz="3400" b="1" dirty="0">
                <a:effectLst/>
                <a:latin typeface="Courier New" pitchFamily="49" charset="0"/>
                <a:cs typeface="Courier New" pitchFamily="49" charset="0"/>
              </a:rPr>
              <a:t>    for i in range(1, </a:t>
            </a:r>
            <a:r>
              <a:rPr lang="en-US" sz="3400" b="1" dirty="0" err="1">
                <a:effectLst/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3400" b="1" dirty="0">
                <a:effectLst/>
                <a:latin typeface="Courier New" pitchFamily="49" charset="0"/>
                <a:cs typeface="Courier New" pitchFamily="49" charset="0"/>
              </a:rPr>
              <a:t>(s)):</a:t>
            </a:r>
          </a:p>
          <a:p>
            <a:pPr marL="0" indent="0">
              <a:buNone/>
            </a:pPr>
            <a:r>
              <a:rPr lang="en-US" sz="3400" b="1" dirty="0">
                <a:effectLst/>
                <a:latin typeface="Courier New" pitchFamily="49" charset="0"/>
                <a:cs typeface="Courier New" pitchFamily="49" charset="0"/>
              </a:rPr>
              <a:t>        if s[i] == s[i - 1]:</a:t>
            </a:r>
          </a:p>
          <a:p>
            <a:pPr marL="0" indent="0">
              <a:buNone/>
            </a:pPr>
            <a:r>
              <a:rPr lang="en-US" sz="3400" b="1" dirty="0">
                <a:effectLst/>
                <a:latin typeface="Courier New" pitchFamily="49" charset="0"/>
                <a:cs typeface="Courier New" pitchFamily="49" charset="0"/>
              </a:rPr>
              <a:t>            cur += 1</a:t>
            </a:r>
          </a:p>
          <a:p>
            <a:pPr marL="0" indent="0">
              <a:buNone/>
            </a:pPr>
            <a:r>
              <a:rPr lang="en-US" sz="3400" b="1" dirty="0">
                <a:effectLst/>
                <a:latin typeface="Courier New" pitchFamily="49" charset="0"/>
                <a:cs typeface="Courier New" pitchFamily="49" charset="0"/>
              </a:rPr>
              <a:t>        else:</a:t>
            </a:r>
          </a:p>
          <a:p>
            <a:pPr marL="0" indent="0">
              <a:buNone/>
            </a:pPr>
            <a:r>
              <a:rPr lang="en-US" sz="3400" b="1" dirty="0">
                <a:effectLst/>
                <a:latin typeface="Courier New" pitchFamily="49" charset="0"/>
                <a:cs typeface="Courier New" pitchFamily="49" charset="0"/>
              </a:rPr>
              <a:t>            if cur &gt; 2:</a:t>
            </a:r>
          </a:p>
          <a:p>
            <a:pPr marL="0" indent="0">
              <a:buNone/>
            </a:pPr>
            <a:r>
              <a:rPr lang="en-US" sz="3400" b="1" dirty="0">
                <a:effectLst/>
                <a:latin typeface="Courier New" pitchFamily="49" charset="0"/>
                <a:cs typeface="Courier New" pitchFamily="49" charset="0"/>
              </a:rPr>
              <a:t>                bonus += </a:t>
            </a:r>
            <a:r>
              <a:rPr lang="en-US" sz="3400" b="1" dirty="0" err="1">
                <a:effectLst/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3400" b="1" dirty="0">
                <a:effectLst/>
                <a:latin typeface="Courier New" pitchFamily="49" charset="0"/>
                <a:cs typeface="Courier New" pitchFamily="49" charset="0"/>
              </a:rPr>
              <a:t>(s[i - 1] * cur)</a:t>
            </a:r>
          </a:p>
          <a:p>
            <a:pPr marL="0" indent="0">
              <a:buNone/>
            </a:pPr>
            <a:r>
              <a:rPr lang="en-US" sz="3400" b="1" dirty="0">
                <a:effectLst/>
                <a:latin typeface="Courier New" pitchFamily="49" charset="0"/>
                <a:cs typeface="Courier New" pitchFamily="49" charset="0"/>
              </a:rPr>
              <a:t>            cur = 1</a:t>
            </a:r>
          </a:p>
          <a:p>
            <a:pPr marL="0" indent="0">
              <a:buNone/>
            </a:pPr>
            <a:r>
              <a:rPr lang="en-US" sz="3400" b="1" dirty="0">
                <a:effectLst/>
                <a:latin typeface="Courier New" pitchFamily="49" charset="0"/>
                <a:cs typeface="Courier New" pitchFamily="49" charset="0"/>
              </a:rPr>
              <a:t>    return bonus</a:t>
            </a:r>
            <a:endParaRPr lang="ru-RU" sz="3400" b="1" dirty="0">
              <a:effectLst/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89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Задача </a:t>
            </a:r>
            <a:r>
              <a:rPr lang="en-US" b="1" dirty="0" smtClean="0"/>
              <a:t>E</a:t>
            </a:r>
            <a:r>
              <a:rPr lang="ru-RU" b="1" dirty="0" smtClean="0"/>
              <a:t>. </a:t>
            </a:r>
            <a:r>
              <a:rPr lang="ru-RU" b="1" dirty="0">
                <a:effectLst/>
              </a:rPr>
              <a:t>Однорукий бандит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effectLst/>
              </a:rPr>
              <a:t>Основная программа:</a:t>
            </a:r>
          </a:p>
          <a:p>
            <a:pPr marL="0" indent="0">
              <a:buNone/>
            </a:pP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en-US" sz="3400" b="1" dirty="0">
                <a:effectLst/>
                <a:latin typeface="Courier New" pitchFamily="49" charset="0"/>
                <a:cs typeface="Courier New" pitchFamily="49" charset="0"/>
              </a:rPr>
              <a:t>n = </a:t>
            </a:r>
            <a:r>
              <a:rPr lang="en-US" sz="3400" b="1" dirty="0" err="1" smtClean="0">
                <a:effectLst/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3400" b="1" dirty="0" smtClean="0">
                <a:effectLst/>
                <a:latin typeface="Courier New" pitchFamily="49" charset="0"/>
                <a:cs typeface="Courier New" pitchFamily="49" charset="0"/>
              </a:rPr>
              <a:t>(input</a:t>
            </a:r>
            <a:r>
              <a:rPr lang="ru-RU" sz="3400" b="1" dirty="0" smtClean="0">
                <a:effectLst/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3400" b="1" dirty="0" smtClean="0">
                <a:effectLst/>
                <a:latin typeface="Courier New" pitchFamily="49" charset="0"/>
                <a:cs typeface="Courier New" pitchFamily="49" charset="0"/>
              </a:rPr>
              <a:t>)</a:t>
            </a:r>
            <a:endParaRPr lang="en-US" sz="3400" b="1" dirty="0">
              <a:effectLst/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3400" b="1" dirty="0">
                <a:effectLst/>
                <a:latin typeface="Courier New" pitchFamily="49" charset="0"/>
                <a:cs typeface="Courier New" pitchFamily="49" charset="0"/>
              </a:rPr>
              <a:t>L = []</a:t>
            </a:r>
          </a:p>
          <a:p>
            <a:pPr marL="0" indent="0">
              <a:buNone/>
            </a:pPr>
            <a:r>
              <a:rPr lang="en-US" sz="3400" b="1" dirty="0">
                <a:effectLst/>
                <a:latin typeface="Courier New" pitchFamily="49" charset="0"/>
                <a:cs typeface="Courier New" pitchFamily="49" charset="0"/>
              </a:rPr>
              <a:t>for i in range(n):</a:t>
            </a:r>
          </a:p>
          <a:p>
            <a:pPr marL="0" indent="0">
              <a:buNone/>
            </a:pPr>
            <a:r>
              <a:rPr lang="en-US" sz="3400" b="1" dirty="0">
                <a:effectLst/>
                <a:latin typeface="Courier New" pitchFamily="49" charset="0"/>
                <a:cs typeface="Courier New" pitchFamily="49" charset="0"/>
              </a:rPr>
              <a:t>    s = </a:t>
            </a:r>
            <a:r>
              <a:rPr lang="en-US" sz="3400" b="1" dirty="0" err="1">
                <a:effectLst/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sz="3400" b="1" dirty="0">
                <a:effectLst/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400" b="1" dirty="0" err="1">
                <a:effectLst/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3400" b="1" dirty="0">
                <a:effectLst/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3400" b="1" dirty="0" err="1">
                <a:effectLst/>
                <a:latin typeface="Courier New" pitchFamily="49" charset="0"/>
                <a:cs typeface="Courier New" pitchFamily="49" charset="0"/>
              </a:rPr>
              <a:t>input.readline</a:t>
            </a:r>
            <a:r>
              <a:rPr lang="en-US" sz="3400" b="1" dirty="0">
                <a:effectLst/>
                <a:latin typeface="Courier New" pitchFamily="49" charset="0"/>
                <a:cs typeface="Courier New" pitchFamily="49" charset="0"/>
              </a:rPr>
              <a:t>()))</a:t>
            </a:r>
          </a:p>
          <a:p>
            <a:pPr marL="0" indent="0">
              <a:buNone/>
            </a:pPr>
            <a:r>
              <a:rPr lang="en-US" sz="3400" b="1" dirty="0">
                <a:effectLst/>
                <a:latin typeface="Courier New" pitchFamily="49" charset="0"/>
                <a:cs typeface="Courier New" pitchFamily="49" charset="0"/>
              </a:rPr>
              <a:t>    while </a:t>
            </a:r>
            <a:r>
              <a:rPr lang="en-US" sz="3400" b="1" dirty="0" err="1">
                <a:effectLst/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3400" b="1" dirty="0">
                <a:effectLst/>
                <a:latin typeface="Courier New" pitchFamily="49" charset="0"/>
                <a:cs typeface="Courier New" pitchFamily="49" charset="0"/>
              </a:rPr>
              <a:t>(s) &lt; n:</a:t>
            </a:r>
          </a:p>
          <a:p>
            <a:pPr marL="0" indent="0">
              <a:buNone/>
            </a:pPr>
            <a:r>
              <a:rPr lang="en-US" sz="3400" b="1" dirty="0">
                <a:effectLst/>
                <a:latin typeface="Courier New" pitchFamily="49" charset="0"/>
                <a:cs typeface="Courier New" pitchFamily="49" charset="0"/>
              </a:rPr>
              <a:t>        s = '0' + s</a:t>
            </a:r>
          </a:p>
          <a:p>
            <a:pPr marL="0" indent="0">
              <a:buNone/>
            </a:pPr>
            <a:r>
              <a:rPr lang="en-US" sz="3400" b="1" dirty="0">
                <a:effectLst/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3400" b="1" dirty="0" err="1">
                <a:effectLst/>
                <a:latin typeface="Courier New" pitchFamily="49" charset="0"/>
                <a:cs typeface="Courier New" pitchFamily="49" charset="0"/>
              </a:rPr>
              <a:t>L.append</a:t>
            </a:r>
            <a:r>
              <a:rPr lang="en-US" sz="3400" b="1" dirty="0">
                <a:effectLst/>
                <a:latin typeface="Courier New" pitchFamily="49" charset="0"/>
                <a:cs typeface="Courier New" pitchFamily="49" charset="0"/>
              </a:rPr>
              <a:t>(list(s))</a:t>
            </a:r>
          </a:p>
          <a:p>
            <a:pPr marL="0" indent="0">
              <a:buNone/>
            </a:pPr>
            <a:r>
              <a:rPr lang="en-US" sz="3400" b="1" dirty="0" err="1">
                <a:effectLst/>
                <a:latin typeface="Courier New" pitchFamily="49" charset="0"/>
                <a:cs typeface="Courier New" pitchFamily="49" charset="0"/>
              </a:rPr>
              <a:t>ans</a:t>
            </a:r>
            <a:r>
              <a:rPr lang="en-US" sz="3400" b="1" dirty="0">
                <a:effectLst/>
                <a:latin typeface="Courier New" pitchFamily="49" charset="0"/>
                <a:cs typeface="Courier New" pitchFamily="49" charset="0"/>
              </a:rPr>
              <a:t> = 0</a:t>
            </a:r>
            <a:endParaRPr lang="ru-RU" sz="3400" b="1" dirty="0">
              <a:effectLst/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20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Задача </a:t>
            </a:r>
            <a:r>
              <a:rPr lang="en-US" b="1" dirty="0" smtClean="0"/>
              <a:t>E</a:t>
            </a:r>
            <a:r>
              <a:rPr lang="ru-RU" b="1" dirty="0" smtClean="0"/>
              <a:t>. </a:t>
            </a:r>
            <a:r>
              <a:rPr lang="ru-RU" b="1" dirty="0">
                <a:effectLst/>
              </a:rPr>
              <a:t>Однорукий бандит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effectLst/>
              </a:rPr>
              <a:t>Разобрать частные случаи</a:t>
            </a:r>
            <a:r>
              <a:rPr lang="ru-RU" dirty="0" smtClean="0">
                <a:effectLst/>
              </a:rPr>
              <a:t>:</a:t>
            </a:r>
          </a:p>
          <a:p>
            <a:pPr marL="0" indent="0">
              <a:buNone/>
            </a:pPr>
            <a:endParaRPr lang="ru-RU" dirty="0">
              <a:effectLst/>
            </a:endParaRPr>
          </a:p>
          <a:p>
            <a:pPr marL="0" indent="0">
              <a:buNone/>
            </a:pPr>
            <a:r>
              <a:rPr lang="en-US" b="1" dirty="0">
                <a:effectLst/>
                <a:latin typeface="Courier New" pitchFamily="49" charset="0"/>
                <a:cs typeface="Courier New" pitchFamily="49" charset="0"/>
              </a:rPr>
              <a:t>for i in range(n): # lines</a:t>
            </a:r>
          </a:p>
          <a:p>
            <a:pPr marL="0" indent="0">
              <a:buNone/>
            </a:pPr>
            <a:r>
              <a:rPr lang="en-US" b="1" dirty="0">
                <a:effectLst/>
                <a:latin typeface="Courier New" pitchFamily="49" charset="0"/>
                <a:cs typeface="Courier New" pitchFamily="49" charset="0"/>
              </a:rPr>
              <a:t>    s = ''</a:t>
            </a:r>
          </a:p>
          <a:p>
            <a:pPr marL="0" indent="0">
              <a:buNone/>
            </a:pPr>
            <a:r>
              <a:rPr lang="en-US" b="1" dirty="0">
                <a:effectLst/>
                <a:latin typeface="Courier New" pitchFamily="49" charset="0"/>
                <a:cs typeface="Courier New" pitchFamily="49" charset="0"/>
              </a:rPr>
              <a:t>    for j in range(n):</a:t>
            </a:r>
          </a:p>
          <a:p>
            <a:pPr marL="0" indent="0">
              <a:buNone/>
            </a:pPr>
            <a:r>
              <a:rPr lang="en-US" b="1" dirty="0">
                <a:effectLst/>
                <a:latin typeface="Courier New" pitchFamily="49" charset="0"/>
                <a:cs typeface="Courier New" pitchFamily="49" charset="0"/>
              </a:rPr>
              <a:t>        s += L[i][j]</a:t>
            </a:r>
          </a:p>
          <a:p>
            <a:pPr marL="0" indent="0">
              <a:buNone/>
            </a:pPr>
            <a:r>
              <a:rPr lang="en-US" b="1" dirty="0">
                <a:effectLst/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>
                <a:effectLst/>
                <a:latin typeface="Courier New" pitchFamily="49" charset="0"/>
                <a:cs typeface="Courier New" pitchFamily="49" charset="0"/>
              </a:rPr>
              <a:t>ans</a:t>
            </a:r>
            <a:r>
              <a:rPr lang="en-US" b="1" dirty="0">
                <a:effectLst/>
                <a:latin typeface="Courier New" pitchFamily="49" charset="0"/>
                <a:cs typeface="Courier New" pitchFamily="49" charset="0"/>
              </a:rPr>
              <a:t> += prizes(s)</a:t>
            </a:r>
            <a:endParaRPr lang="ru-RU" b="1" dirty="0">
              <a:effectLst/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3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Задача </a:t>
            </a:r>
            <a:r>
              <a:rPr lang="en-US" b="1" dirty="0" smtClean="0"/>
              <a:t>E</a:t>
            </a:r>
            <a:r>
              <a:rPr lang="ru-RU" b="1" dirty="0" smtClean="0"/>
              <a:t>. </a:t>
            </a:r>
            <a:r>
              <a:rPr lang="ru-RU" b="1" dirty="0">
                <a:effectLst/>
              </a:rPr>
              <a:t>Однорукий бандит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effectLst/>
              </a:rPr>
              <a:t>Разобрать частные случаи</a:t>
            </a:r>
            <a:r>
              <a:rPr lang="ru-RU" dirty="0" smtClean="0">
                <a:effectLst/>
              </a:rPr>
              <a:t>:</a:t>
            </a:r>
          </a:p>
          <a:p>
            <a:pPr marL="0" indent="0">
              <a:buNone/>
            </a:pPr>
            <a:endParaRPr lang="ru-RU" dirty="0">
              <a:effectLst/>
            </a:endParaRPr>
          </a:p>
          <a:p>
            <a:pPr marL="0" indent="0">
              <a:buNone/>
            </a:pPr>
            <a:r>
              <a:rPr lang="en-US" b="1" dirty="0">
                <a:effectLst/>
                <a:latin typeface="Courier New" pitchFamily="49" charset="0"/>
                <a:cs typeface="Courier New" pitchFamily="49" charset="0"/>
              </a:rPr>
              <a:t>for i in range(n): # columns</a:t>
            </a:r>
          </a:p>
          <a:p>
            <a:pPr marL="0" indent="0">
              <a:buNone/>
            </a:pPr>
            <a:r>
              <a:rPr lang="en-US" b="1" dirty="0">
                <a:effectLst/>
                <a:latin typeface="Courier New" pitchFamily="49" charset="0"/>
                <a:cs typeface="Courier New" pitchFamily="49" charset="0"/>
              </a:rPr>
              <a:t>    s = ''</a:t>
            </a:r>
          </a:p>
          <a:p>
            <a:pPr marL="0" indent="0">
              <a:buNone/>
            </a:pPr>
            <a:r>
              <a:rPr lang="en-US" b="1" dirty="0">
                <a:effectLst/>
                <a:latin typeface="Courier New" pitchFamily="49" charset="0"/>
                <a:cs typeface="Courier New" pitchFamily="49" charset="0"/>
              </a:rPr>
              <a:t>    for j in range(n):</a:t>
            </a:r>
          </a:p>
          <a:p>
            <a:pPr marL="0" indent="0">
              <a:buNone/>
            </a:pPr>
            <a:r>
              <a:rPr lang="en-US" b="1" dirty="0">
                <a:effectLst/>
                <a:latin typeface="Courier New" pitchFamily="49" charset="0"/>
                <a:cs typeface="Courier New" pitchFamily="49" charset="0"/>
              </a:rPr>
              <a:t>        s += L[j][i]</a:t>
            </a:r>
          </a:p>
          <a:p>
            <a:pPr marL="0" indent="0">
              <a:buNone/>
            </a:pPr>
            <a:r>
              <a:rPr lang="en-US" b="1" dirty="0">
                <a:effectLst/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>
                <a:effectLst/>
                <a:latin typeface="Courier New" pitchFamily="49" charset="0"/>
                <a:cs typeface="Courier New" pitchFamily="49" charset="0"/>
              </a:rPr>
              <a:t>ans</a:t>
            </a:r>
            <a:r>
              <a:rPr lang="en-US" b="1" dirty="0">
                <a:effectLst/>
                <a:latin typeface="Courier New" pitchFamily="49" charset="0"/>
                <a:cs typeface="Courier New" pitchFamily="49" charset="0"/>
              </a:rPr>
              <a:t> += prizes(s)</a:t>
            </a:r>
            <a:endParaRPr lang="ru-RU" b="1" dirty="0">
              <a:effectLst/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79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Задача </a:t>
            </a:r>
            <a:r>
              <a:rPr lang="en-US" b="1" dirty="0" smtClean="0"/>
              <a:t>E</a:t>
            </a:r>
            <a:r>
              <a:rPr lang="ru-RU" b="1" dirty="0" smtClean="0"/>
              <a:t>. </a:t>
            </a:r>
            <a:r>
              <a:rPr lang="ru-RU" b="1" dirty="0">
                <a:effectLst/>
              </a:rPr>
              <a:t>Однорукий бандит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51845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effectLst/>
              </a:rPr>
              <a:t>Разобрать частные случаи</a:t>
            </a:r>
            <a:r>
              <a:rPr lang="ru-RU" dirty="0" smtClean="0">
                <a:effectLst/>
              </a:rPr>
              <a:t>:</a:t>
            </a:r>
          </a:p>
          <a:p>
            <a:pPr marL="0" indent="0">
              <a:buNone/>
            </a:pPr>
            <a:endParaRPr lang="ru-RU" dirty="0">
              <a:effectLst/>
            </a:endParaRPr>
          </a:p>
          <a:p>
            <a:pPr marL="0" indent="0">
              <a:buNone/>
            </a:pPr>
            <a:r>
              <a:rPr lang="en-US" b="1" dirty="0">
                <a:effectLst/>
                <a:latin typeface="Courier New" pitchFamily="49" charset="0"/>
                <a:cs typeface="Courier New" pitchFamily="49" charset="0"/>
              </a:rPr>
              <a:t>for i in range(3, 2 * n - 2): # diagonals 1</a:t>
            </a:r>
          </a:p>
          <a:p>
            <a:pPr marL="0" indent="0">
              <a:buNone/>
            </a:pPr>
            <a:r>
              <a:rPr lang="en-US" b="1" dirty="0">
                <a:effectLst/>
                <a:latin typeface="Courier New" pitchFamily="49" charset="0"/>
                <a:cs typeface="Courier New" pitchFamily="49" charset="0"/>
              </a:rPr>
              <a:t>    s = ''</a:t>
            </a:r>
          </a:p>
          <a:p>
            <a:pPr marL="0" indent="0">
              <a:buNone/>
            </a:pPr>
            <a:r>
              <a:rPr lang="en-US" b="1" dirty="0">
                <a:effectLst/>
                <a:latin typeface="Courier New" pitchFamily="49" charset="0"/>
                <a:cs typeface="Courier New" pitchFamily="49" charset="0"/>
              </a:rPr>
              <a:t>    if i &lt;= n:</a:t>
            </a:r>
          </a:p>
          <a:p>
            <a:pPr marL="0" indent="0">
              <a:buNone/>
            </a:pPr>
            <a:r>
              <a:rPr lang="en-US" b="1" dirty="0">
                <a:effectLst/>
                <a:latin typeface="Courier New" pitchFamily="49" charset="0"/>
                <a:cs typeface="Courier New" pitchFamily="49" charset="0"/>
              </a:rPr>
              <a:t>        a = n - i</a:t>
            </a:r>
          </a:p>
          <a:p>
            <a:pPr marL="0" indent="0">
              <a:buNone/>
            </a:pPr>
            <a:r>
              <a:rPr lang="en-US" b="1" dirty="0">
                <a:effectLst/>
                <a:latin typeface="Courier New" pitchFamily="49" charset="0"/>
                <a:cs typeface="Courier New" pitchFamily="49" charset="0"/>
              </a:rPr>
              <a:t>        b = 0</a:t>
            </a:r>
          </a:p>
          <a:p>
            <a:pPr marL="0" indent="0">
              <a:buNone/>
            </a:pPr>
            <a:r>
              <a:rPr lang="en-US" b="1" dirty="0">
                <a:effectLst/>
                <a:latin typeface="Courier New" pitchFamily="49" charset="0"/>
                <a:cs typeface="Courier New" pitchFamily="49" charset="0"/>
              </a:rPr>
              <a:t>    else:</a:t>
            </a:r>
          </a:p>
          <a:p>
            <a:pPr marL="0" indent="0">
              <a:buNone/>
            </a:pPr>
            <a:r>
              <a:rPr lang="en-US" b="1" dirty="0">
                <a:effectLst/>
                <a:latin typeface="Courier New" pitchFamily="49" charset="0"/>
                <a:cs typeface="Courier New" pitchFamily="49" charset="0"/>
              </a:rPr>
              <a:t>        a = 0</a:t>
            </a:r>
          </a:p>
          <a:p>
            <a:pPr marL="0" indent="0">
              <a:buNone/>
            </a:pPr>
            <a:r>
              <a:rPr lang="en-US" b="1" dirty="0">
                <a:effectLst/>
                <a:latin typeface="Courier New" pitchFamily="49" charset="0"/>
                <a:cs typeface="Courier New" pitchFamily="49" charset="0"/>
              </a:rPr>
              <a:t>        b = i - n</a:t>
            </a:r>
          </a:p>
          <a:p>
            <a:pPr marL="0" indent="0">
              <a:buNone/>
            </a:pPr>
            <a:r>
              <a:rPr lang="en-US" b="1" dirty="0">
                <a:effectLst/>
                <a:latin typeface="Courier New" pitchFamily="49" charset="0"/>
                <a:cs typeface="Courier New" pitchFamily="49" charset="0"/>
              </a:rPr>
              <a:t>    while a &lt; n and b &lt; n:</a:t>
            </a:r>
          </a:p>
          <a:p>
            <a:pPr marL="0" indent="0">
              <a:buNone/>
            </a:pPr>
            <a:r>
              <a:rPr lang="en-US" b="1" dirty="0">
                <a:effectLst/>
                <a:latin typeface="Courier New" pitchFamily="49" charset="0"/>
                <a:cs typeface="Courier New" pitchFamily="49" charset="0"/>
              </a:rPr>
              <a:t>        s += L[a][b]</a:t>
            </a:r>
          </a:p>
          <a:p>
            <a:pPr marL="0" indent="0">
              <a:buNone/>
            </a:pPr>
            <a:r>
              <a:rPr lang="en-US" b="1" dirty="0">
                <a:effectLst/>
                <a:latin typeface="Courier New" pitchFamily="49" charset="0"/>
                <a:cs typeface="Courier New" pitchFamily="49" charset="0"/>
              </a:rPr>
              <a:t>        a += 1</a:t>
            </a:r>
          </a:p>
          <a:p>
            <a:pPr marL="0" indent="0">
              <a:buNone/>
            </a:pPr>
            <a:r>
              <a:rPr lang="en-US" b="1" dirty="0">
                <a:effectLst/>
                <a:latin typeface="Courier New" pitchFamily="49" charset="0"/>
                <a:cs typeface="Courier New" pitchFamily="49" charset="0"/>
              </a:rPr>
              <a:t>        b += 1</a:t>
            </a:r>
          </a:p>
          <a:p>
            <a:pPr marL="0" indent="0">
              <a:buNone/>
            </a:pPr>
            <a:r>
              <a:rPr lang="en-US" b="1" dirty="0">
                <a:effectLst/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>
                <a:effectLst/>
                <a:latin typeface="Courier New" pitchFamily="49" charset="0"/>
                <a:cs typeface="Courier New" pitchFamily="49" charset="0"/>
              </a:rPr>
              <a:t>ans</a:t>
            </a:r>
            <a:r>
              <a:rPr lang="en-US" b="1" dirty="0">
                <a:effectLst/>
                <a:latin typeface="Courier New" pitchFamily="49" charset="0"/>
                <a:cs typeface="Courier New" pitchFamily="49" charset="0"/>
              </a:rPr>
              <a:t> += prizes(s)</a:t>
            </a:r>
            <a:endParaRPr lang="ru-RU" b="1" dirty="0">
              <a:effectLst/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73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Задача </a:t>
            </a:r>
            <a:r>
              <a:rPr lang="en-US" b="1" dirty="0" smtClean="0"/>
              <a:t>E</a:t>
            </a:r>
            <a:r>
              <a:rPr lang="ru-RU" b="1" dirty="0" smtClean="0"/>
              <a:t>. </a:t>
            </a:r>
            <a:r>
              <a:rPr lang="ru-RU" b="1" dirty="0">
                <a:effectLst/>
              </a:rPr>
              <a:t>Однорукий бандит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51845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effectLst/>
              </a:rPr>
              <a:t>Разобрать частные случаи</a:t>
            </a:r>
            <a:r>
              <a:rPr lang="ru-RU" dirty="0" smtClean="0">
                <a:effectLst/>
              </a:rPr>
              <a:t>:</a:t>
            </a:r>
          </a:p>
          <a:p>
            <a:pPr marL="0" indent="0">
              <a:buNone/>
            </a:pPr>
            <a:endParaRPr lang="ru-RU" dirty="0">
              <a:effectLst/>
            </a:endParaRPr>
          </a:p>
          <a:p>
            <a:pPr marL="0" indent="0">
              <a:buNone/>
            </a:pPr>
            <a:r>
              <a:rPr lang="en-US" b="1" dirty="0">
                <a:effectLst/>
                <a:latin typeface="Courier New" pitchFamily="49" charset="0"/>
                <a:cs typeface="Courier New" pitchFamily="49" charset="0"/>
              </a:rPr>
              <a:t>for i in range(2, 2 * n - 2): # diagonals 2</a:t>
            </a:r>
          </a:p>
          <a:p>
            <a:pPr marL="0" indent="0">
              <a:buNone/>
            </a:pPr>
            <a:r>
              <a:rPr lang="en-US" b="1" dirty="0">
                <a:effectLst/>
                <a:latin typeface="Courier New" pitchFamily="49" charset="0"/>
                <a:cs typeface="Courier New" pitchFamily="49" charset="0"/>
              </a:rPr>
              <a:t>    s = ''</a:t>
            </a:r>
          </a:p>
          <a:p>
            <a:pPr marL="0" indent="0">
              <a:buNone/>
            </a:pPr>
            <a:r>
              <a:rPr lang="en-US" b="1" dirty="0">
                <a:effectLst/>
                <a:latin typeface="Courier New" pitchFamily="49" charset="0"/>
                <a:cs typeface="Courier New" pitchFamily="49" charset="0"/>
              </a:rPr>
              <a:t>    if i &lt; n:</a:t>
            </a:r>
          </a:p>
          <a:p>
            <a:pPr marL="0" indent="0">
              <a:buNone/>
            </a:pPr>
            <a:r>
              <a:rPr lang="en-US" b="1" dirty="0">
                <a:effectLst/>
                <a:latin typeface="Courier New" pitchFamily="49" charset="0"/>
                <a:cs typeface="Courier New" pitchFamily="49" charset="0"/>
              </a:rPr>
              <a:t>        a = 0</a:t>
            </a:r>
          </a:p>
          <a:p>
            <a:pPr marL="0" indent="0">
              <a:buNone/>
            </a:pPr>
            <a:r>
              <a:rPr lang="en-US" b="1" dirty="0">
                <a:effectLst/>
                <a:latin typeface="Courier New" pitchFamily="49" charset="0"/>
                <a:cs typeface="Courier New" pitchFamily="49" charset="0"/>
              </a:rPr>
              <a:t>        b = i</a:t>
            </a:r>
          </a:p>
          <a:p>
            <a:pPr marL="0" indent="0">
              <a:buNone/>
            </a:pPr>
            <a:r>
              <a:rPr lang="en-US" b="1" dirty="0">
                <a:effectLst/>
                <a:latin typeface="Courier New" pitchFamily="49" charset="0"/>
                <a:cs typeface="Courier New" pitchFamily="49" charset="0"/>
              </a:rPr>
              <a:t>    else:</a:t>
            </a:r>
          </a:p>
          <a:p>
            <a:pPr marL="0" indent="0">
              <a:buNone/>
            </a:pPr>
            <a:r>
              <a:rPr lang="en-US" b="1" dirty="0">
                <a:effectLst/>
                <a:latin typeface="Courier New" pitchFamily="49" charset="0"/>
                <a:cs typeface="Courier New" pitchFamily="49" charset="0"/>
              </a:rPr>
              <a:t>        a = i - 3</a:t>
            </a:r>
          </a:p>
          <a:p>
            <a:pPr marL="0" indent="0">
              <a:buNone/>
            </a:pPr>
            <a:r>
              <a:rPr lang="en-US" b="1" dirty="0">
                <a:effectLst/>
                <a:latin typeface="Courier New" pitchFamily="49" charset="0"/>
                <a:cs typeface="Courier New" pitchFamily="49" charset="0"/>
              </a:rPr>
              <a:t>        b = n - 1</a:t>
            </a:r>
          </a:p>
          <a:p>
            <a:pPr marL="0" indent="0">
              <a:buNone/>
            </a:pPr>
            <a:r>
              <a:rPr lang="en-US" b="1" dirty="0">
                <a:effectLst/>
                <a:latin typeface="Courier New" pitchFamily="49" charset="0"/>
                <a:cs typeface="Courier New" pitchFamily="49" charset="0"/>
              </a:rPr>
              <a:t>    while a &lt; n and b &gt; -1:</a:t>
            </a:r>
          </a:p>
          <a:p>
            <a:pPr marL="0" indent="0">
              <a:buNone/>
            </a:pPr>
            <a:r>
              <a:rPr lang="en-US" b="1" dirty="0">
                <a:effectLst/>
                <a:latin typeface="Courier New" pitchFamily="49" charset="0"/>
                <a:cs typeface="Courier New" pitchFamily="49" charset="0"/>
              </a:rPr>
              <a:t>        s += L[a][b]</a:t>
            </a:r>
          </a:p>
          <a:p>
            <a:pPr marL="0" indent="0">
              <a:buNone/>
            </a:pPr>
            <a:r>
              <a:rPr lang="en-US" b="1" dirty="0">
                <a:effectLst/>
                <a:latin typeface="Courier New" pitchFamily="49" charset="0"/>
                <a:cs typeface="Courier New" pitchFamily="49" charset="0"/>
              </a:rPr>
              <a:t>        a += 1</a:t>
            </a:r>
          </a:p>
          <a:p>
            <a:pPr marL="0" indent="0">
              <a:buNone/>
            </a:pPr>
            <a:r>
              <a:rPr lang="en-US" b="1" dirty="0">
                <a:effectLst/>
                <a:latin typeface="Courier New" pitchFamily="49" charset="0"/>
                <a:cs typeface="Courier New" pitchFamily="49" charset="0"/>
              </a:rPr>
              <a:t>        b -= 1</a:t>
            </a:r>
          </a:p>
          <a:p>
            <a:pPr marL="0" indent="0">
              <a:buNone/>
            </a:pPr>
            <a:r>
              <a:rPr lang="en-US" b="1" dirty="0">
                <a:effectLst/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>
                <a:effectLst/>
                <a:latin typeface="Courier New" pitchFamily="49" charset="0"/>
                <a:cs typeface="Courier New" pitchFamily="49" charset="0"/>
              </a:rPr>
              <a:t>ans</a:t>
            </a:r>
            <a:r>
              <a:rPr lang="en-US" b="1" dirty="0">
                <a:effectLst/>
                <a:latin typeface="Courier New" pitchFamily="49" charset="0"/>
                <a:cs typeface="Courier New" pitchFamily="49" charset="0"/>
              </a:rPr>
              <a:t> += prizes(s)</a:t>
            </a:r>
            <a:endParaRPr lang="ru-RU" b="1" dirty="0">
              <a:effectLst/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45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Вопросы?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Будущие турниры: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5069160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26 октября 2019:  «Осенний </a:t>
            </a:r>
            <a:r>
              <a:rPr lang="en-US" dirty="0" smtClean="0"/>
              <a:t>Lis</a:t>
            </a:r>
            <a:r>
              <a:rPr lang="en-US" dirty="0"/>
              <a:t>t</a:t>
            </a:r>
            <a:r>
              <a:rPr lang="ru-RU" dirty="0" smtClean="0"/>
              <a:t>»;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???</a:t>
            </a:r>
            <a:r>
              <a:rPr lang="en-US" dirty="0" smtClean="0"/>
              <a:t> </a:t>
            </a:r>
            <a:r>
              <a:rPr lang="ru-RU" dirty="0" smtClean="0"/>
              <a:t>ноября 2019: полуфинал Всероссийской командной олимпиады школьников по программированию (Дальневосточный регион);</a:t>
            </a:r>
          </a:p>
          <a:p>
            <a:r>
              <a:rPr lang="ru-RU" dirty="0" smtClean="0"/>
              <a:t>Ноябрь 2019: старт </a:t>
            </a:r>
            <a:r>
              <a:rPr lang="ru-RU" dirty="0"/>
              <a:t>заочного этапа </a:t>
            </a:r>
            <a:r>
              <a:rPr lang="ru-RU" dirty="0" smtClean="0"/>
              <a:t>X</a:t>
            </a:r>
            <a:r>
              <a:rPr lang="en-US" dirty="0" smtClean="0"/>
              <a:t>II</a:t>
            </a:r>
            <a:r>
              <a:rPr lang="ru-RU" dirty="0" smtClean="0"/>
              <a:t> открытой </a:t>
            </a:r>
            <a:r>
              <a:rPr lang="ru-RU" dirty="0"/>
              <a:t>олимпиады школьников по </a:t>
            </a:r>
            <a:r>
              <a:rPr lang="ru-RU" dirty="0" smtClean="0"/>
              <a:t>программированию;</a:t>
            </a:r>
          </a:p>
          <a:p>
            <a:r>
              <a:rPr lang="en-US" dirty="0" smtClean="0"/>
              <a:t>2</a:t>
            </a:r>
            <a:r>
              <a:rPr lang="ru-RU" dirty="0" smtClean="0"/>
              <a:t>7 ноября 2019: конкурс КИТ.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9711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Задача A. </a:t>
            </a:r>
            <a:r>
              <a:rPr lang="ru-RU" b="1" dirty="0">
                <a:effectLst/>
              </a:rPr>
              <a:t>Шестерки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285860"/>
            <a:ext cx="6120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00B050"/>
                </a:solidFill>
              </a:rPr>
              <a:t>Задача на проверку условий</a:t>
            </a:r>
          </a:p>
        </p:txBody>
      </p:sp>
      <p:sp>
        <p:nvSpPr>
          <p:cNvPr id="40962" name="AutoShape 2" descr="Man's hand holding stopwatch. / Photo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4" name="AutoShape 4" descr="Man's hand holding stopwatch. / Photo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539552" y="2204864"/>
            <a:ext cx="8208912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effectLst/>
              </a:rPr>
              <a:t>Необходимо проанализировать результат умножения</a:t>
            </a:r>
            <a:r>
              <a:rPr lang="ru-RU" dirty="0" smtClean="0">
                <a:effectLst/>
              </a:rPr>
              <a:t>.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</a:rPr>
              <a:t>6</a:t>
            </a:r>
            <a:r>
              <a:rPr lang="en-US" baseline="30000" dirty="0" smtClean="0">
                <a:effectLst/>
              </a:rPr>
              <a:t>2</a:t>
            </a:r>
            <a:r>
              <a:rPr lang="en-US" dirty="0" smtClean="0">
                <a:effectLst/>
              </a:rPr>
              <a:t> = 36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66</a:t>
            </a:r>
            <a:r>
              <a:rPr lang="en-US" baseline="30000" dirty="0" smtClean="0">
                <a:effectLst/>
              </a:rPr>
              <a:t>2</a:t>
            </a:r>
            <a:r>
              <a:rPr lang="en-US" dirty="0" smtClean="0">
                <a:effectLst/>
              </a:rPr>
              <a:t> = 4356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666</a:t>
            </a:r>
            <a:r>
              <a:rPr lang="en-US" baseline="30000" dirty="0" smtClean="0">
                <a:effectLst/>
              </a:rPr>
              <a:t>2</a:t>
            </a:r>
            <a:r>
              <a:rPr lang="en-US" dirty="0" smtClean="0">
                <a:effectLst/>
              </a:rPr>
              <a:t> = 443556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6666</a:t>
            </a:r>
            <a:r>
              <a:rPr lang="en-US" baseline="30000" dirty="0" smtClean="0">
                <a:effectLst/>
              </a:rPr>
              <a:t>2</a:t>
            </a:r>
            <a:r>
              <a:rPr lang="en-US" dirty="0" smtClean="0">
                <a:effectLst/>
              </a:rPr>
              <a:t> = 44435556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93811" y="5805264"/>
                <a:ext cx="7884368" cy="940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3200" i="1" smtClean="0">
                                  <a:latin typeface="Cambria Math"/>
                                </a:rPr>
                              </m:ctrlPr>
                            </m:groupChrPr>
                            <m:e>
                              <m:sSup>
                                <m:sSupPr>
                                  <m:ctrlPr>
                                    <a:rPr lang="en-US" sz="32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3200" i="1">
                                      <a:latin typeface="Cambria Math"/>
                                    </a:rPr>
                                    <m:t>6666666…6666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groupChr>
                        </m:e>
                        <m:lim>
                          <m:r>
                            <a:rPr lang="en-US" sz="3200" b="0" i="1" smtClean="0">
                              <a:latin typeface="Cambria Math"/>
                            </a:rPr>
                            <m:t>𝑛</m:t>
                          </m:r>
                        </m:lim>
                      </m:limLow>
                      <m:r>
                        <a:rPr lang="en-US" sz="3200" b="0" i="1" smtClean="0">
                          <a:latin typeface="Cambria Math"/>
                        </a:rPr>
                        <m:t>= </m:t>
                      </m:r>
                      <m:limLow>
                        <m:limLow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groupChr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444…44</m:t>
                              </m:r>
                            </m:e>
                          </m:groupChr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</m:e>
                        <m:lim>
                          <m:r>
                            <a:rPr lang="en-US" sz="3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−1</m:t>
                          </m:r>
                        </m:lim>
                      </m:limLow>
                      <m:limLow>
                        <m:limLow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groupChr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555…55</m:t>
                              </m:r>
                            </m:e>
                          </m:groupChr>
                        </m:e>
                        <m:lim>
                          <m:r>
                            <a:rPr lang="en-US" sz="3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−1</m:t>
                          </m:r>
                        </m:lim>
                      </m:limLow>
                      <m:r>
                        <a:rPr lang="en-US" sz="3200" b="0" i="1" smtClean="0">
                          <a:latin typeface="Cambria Math"/>
                        </a:rPr>
                        <m:t>6 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11" y="5805264"/>
                <a:ext cx="7884368" cy="94064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160338"/>
            <a:ext cx="1814290" cy="155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558"/>
            <a:ext cx="1814290" cy="155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Задача A. </a:t>
            </a:r>
            <a:r>
              <a:rPr lang="ru-RU" dirty="0" smtClean="0"/>
              <a:t>Сейфы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285860"/>
            <a:ext cx="6120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00B050"/>
                </a:solidFill>
              </a:rPr>
              <a:t>Задача на проверку условий</a:t>
            </a:r>
          </a:p>
        </p:txBody>
      </p:sp>
      <p:sp>
        <p:nvSpPr>
          <p:cNvPr id="40962" name="AutoShape 2" descr="Man's hand holding stopwatch. / Photo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4" name="AutoShape 4" descr="Man's hand holding stopwatch. / Photo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155575" y="2204864"/>
            <a:ext cx="8808913" cy="43204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effectLst/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>
                <a:effectLst/>
                <a:latin typeface="Courier New" pitchFamily="49" charset="0"/>
                <a:cs typeface="Courier New" pitchFamily="49" charset="0"/>
              </a:rPr>
              <a:t>, k = map(</a:t>
            </a:r>
            <a:r>
              <a:rPr lang="en-US" b="1" dirty="0" err="1">
                <a:effectLst/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>
                <a:effectLst/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smtClean="0">
                <a:effectLst/>
                <a:latin typeface="Courier New" pitchFamily="49" charset="0"/>
                <a:cs typeface="Courier New" pitchFamily="49" charset="0"/>
              </a:rPr>
              <a:t>input().split</a:t>
            </a:r>
            <a:r>
              <a:rPr lang="en-US" b="1" dirty="0">
                <a:effectLst/>
                <a:latin typeface="Courier New" pitchFamily="49" charset="0"/>
                <a:cs typeface="Courier New" pitchFamily="49" charset="0"/>
              </a:rPr>
              <a:t>())</a:t>
            </a:r>
          </a:p>
          <a:p>
            <a:pPr marL="0" indent="0">
              <a:buNone/>
            </a:pPr>
            <a:r>
              <a:rPr lang="en-US" b="1" dirty="0">
                <a:effectLst/>
                <a:latin typeface="Courier New" pitchFamily="49" charset="0"/>
                <a:cs typeface="Courier New" pitchFamily="49" charset="0"/>
              </a:rPr>
              <a:t>if k &lt; n:</a:t>
            </a:r>
          </a:p>
          <a:p>
            <a:pPr marL="0" indent="0">
              <a:buNone/>
            </a:pPr>
            <a:r>
              <a:rPr lang="en-US" b="1" dirty="0">
                <a:effectLst/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smtClean="0">
                <a:effectLst/>
                <a:latin typeface="Courier New" pitchFamily="49" charset="0"/>
                <a:cs typeface="Courier New" pitchFamily="49" charset="0"/>
              </a:rPr>
              <a:t>print(</a:t>
            </a:r>
            <a:r>
              <a:rPr lang="en-US" b="1" dirty="0">
                <a:effectLst/>
                <a:latin typeface="Courier New" pitchFamily="49" charset="0"/>
                <a:cs typeface="Courier New" pitchFamily="49" charset="0"/>
              </a:rPr>
              <a:t>'4')</a:t>
            </a:r>
          </a:p>
          <a:p>
            <a:pPr marL="0" indent="0">
              <a:buNone/>
            </a:pPr>
            <a:r>
              <a:rPr lang="en-US" b="1" dirty="0" err="1">
                <a:effectLst/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b="1" dirty="0">
                <a:effectLst/>
                <a:latin typeface="Courier New" pitchFamily="49" charset="0"/>
                <a:cs typeface="Courier New" pitchFamily="49" charset="0"/>
              </a:rPr>
              <a:t> k == n:</a:t>
            </a:r>
          </a:p>
          <a:p>
            <a:pPr marL="0" indent="0">
              <a:buNone/>
            </a:pPr>
            <a:r>
              <a:rPr lang="en-US" b="1" dirty="0"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effectLst/>
                <a:latin typeface="Courier New" pitchFamily="49" charset="0"/>
                <a:cs typeface="Courier New" pitchFamily="49" charset="0"/>
              </a:rPr>
              <a:t>   print(</a:t>
            </a:r>
            <a:r>
              <a:rPr lang="en-US" b="1" dirty="0">
                <a:effectLst/>
                <a:latin typeface="Courier New" pitchFamily="49" charset="0"/>
                <a:cs typeface="Courier New" pitchFamily="49" charset="0"/>
              </a:rPr>
              <a:t>'3')</a:t>
            </a:r>
          </a:p>
          <a:p>
            <a:pPr marL="0" indent="0">
              <a:buNone/>
            </a:pPr>
            <a:r>
              <a:rPr lang="en-US" b="1" dirty="0" err="1">
                <a:effectLst/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b="1" dirty="0">
                <a:effectLst/>
                <a:latin typeface="Courier New" pitchFamily="49" charset="0"/>
                <a:cs typeface="Courier New" pitchFamily="49" charset="0"/>
              </a:rPr>
              <a:t> k &lt; 2 * n:</a:t>
            </a:r>
          </a:p>
          <a:p>
            <a:pPr marL="0" indent="0">
              <a:buNone/>
            </a:pPr>
            <a:r>
              <a:rPr lang="en-US" b="1" dirty="0"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effectLst/>
                <a:latin typeface="Courier New" pitchFamily="49" charset="0"/>
                <a:cs typeface="Courier New" pitchFamily="49" charset="0"/>
              </a:rPr>
              <a:t>   print(</a:t>
            </a:r>
            <a:r>
              <a:rPr lang="en-US" b="1" dirty="0">
                <a:effectLst/>
                <a:latin typeface="Courier New" pitchFamily="49" charset="0"/>
                <a:cs typeface="Courier New" pitchFamily="49" charset="0"/>
              </a:rPr>
              <a:t>'5')    </a:t>
            </a:r>
          </a:p>
          <a:p>
            <a:pPr marL="0" indent="0">
              <a:buNone/>
            </a:pPr>
            <a:r>
              <a:rPr lang="en-US" b="1" dirty="0">
                <a:effectLst/>
                <a:latin typeface="Courier New" pitchFamily="49" charset="0"/>
                <a:cs typeface="Courier New" pitchFamily="49" charset="0"/>
              </a:rPr>
              <a:t>else:</a:t>
            </a:r>
          </a:p>
          <a:p>
            <a:pPr marL="0" indent="0">
              <a:buNone/>
            </a:pPr>
            <a:r>
              <a:rPr lang="en-US" b="1" dirty="0"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effectLst/>
                <a:latin typeface="Courier New" pitchFamily="49" charset="0"/>
                <a:cs typeface="Courier New" pitchFamily="49" charset="0"/>
              </a:rPr>
              <a:t>   print(</a:t>
            </a:r>
            <a:r>
              <a:rPr lang="en-US" b="1" dirty="0">
                <a:effectLst/>
                <a:latin typeface="Courier New" pitchFamily="49" charset="0"/>
                <a:cs typeface="Courier New" pitchFamily="49" charset="0"/>
              </a:rPr>
              <a:t>'6') </a:t>
            </a:r>
          </a:p>
        </p:txBody>
      </p:sp>
    </p:spTree>
    <p:extLst>
      <p:ext uri="{BB962C8B-B14F-4D97-AF65-F5344CB8AC3E}">
        <p14:creationId xmlns:p14="http://schemas.microsoft.com/office/powerpoint/2010/main" val="26362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Задача </a:t>
            </a:r>
            <a:r>
              <a:rPr lang="en-US" b="1" dirty="0" smtClean="0"/>
              <a:t>B</a:t>
            </a:r>
            <a:r>
              <a:rPr lang="ru-RU" b="1" dirty="0" smtClean="0"/>
              <a:t>. </a:t>
            </a:r>
            <a:r>
              <a:rPr lang="ru-RU" b="1" dirty="0">
                <a:effectLst/>
              </a:rPr>
              <a:t>Из пункта A в пункт B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285860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>
                <a:solidFill>
                  <a:srgbClr val="00B050"/>
                </a:solidFill>
              </a:rPr>
              <a:t>Задача на проверку условий</a:t>
            </a:r>
          </a:p>
        </p:txBody>
      </p:sp>
      <p:pic>
        <p:nvPicPr>
          <p:cNvPr id="1028" name="Picture 4" descr="http://informatics.mccme.ru/moodle/lib/jsMath/fonts/cmmi10/alpha/120/char3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17613" y="-320675"/>
            <a:ext cx="38100" cy="57150"/>
          </a:xfrm>
          <a:prstGeom prst="rect">
            <a:avLst/>
          </a:prstGeom>
          <a:noFill/>
        </p:spPr>
      </p:pic>
      <p:pic>
        <p:nvPicPr>
          <p:cNvPr id="1029" name="Picture 5" descr="http://informatics.mccme.ru/moodle/lib/jsMath/fonts/cmsy10/alpha/120/char1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16050" y="-320675"/>
            <a:ext cx="114300" cy="13335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5"/>
            <a:ext cx="6984776" cy="45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Задача </a:t>
            </a:r>
            <a:r>
              <a:rPr lang="en-US" b="1" dirty="0" smtClean="0"/>
              <a:t>B</a:t>
            </a:r>
            <a:r>
              <a:rPr lang="ru-RU" b="1" dirty="0" smtClean="0"/>
              <a:t>. </a:t>
            </a:r>
            <a:r>
              <a:rPr lang="ru-RU" b="1" dirty="0">
                <a:effectLst/>
              </a:rPr>
              <a:t>Из пункта A в пункт B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3" y="1600200"/>
            <a:ext cx="8561603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effectLst/>
              </a:rPr>
              <a:t>Подзадача 1: x1 </a:t>
            </a:r>
            <a:r>
              <a:rPr lang="ru-RU" dirty="0">
                <a:effectLst/>
              </a:rPr>
              <a:t>= x2, |y1| ≤ |x1|, |y2| ≤ |x2|, баллы: 30.</a:t>
            </a:r>
          </a:p>
          <a:p>
            <a:pPr marL="0" indent="0">
              <a:buNone/>
            </a:pPr>
            <a:endParaRPr lang="ru-RU" dirty="0">
              <a:effectLst/>
            </a:endParaRPr>
          </a:p>
        </p:txBody>
      </p:sp>
      <p:pic>
        <p:nvPicPr>
          <p:cNvPr id="5122" name="Рисунок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2" r="32704"/>
          <a:stretch/>
        </p:blipFill>
        <p:spPr bwMode="auto">
          <a:xfrm>
            <a:off x="4686853" y="2250101"/>
            <a:ext cx="4457147" cy="457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7504" y="3140968"/>
            <a:ext cx="4280801" cy="175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dirty="0" smtClean="0">
                <a:effectLst/>
              </a:rPr>
              <a:t>Ответом будет модуль разности координат </a:t>
            </a:r>
            <a:r>
              <a:rPr lang="en-US" dirty="0" smtClean="0">
                <a:effectLst/>
              </a:rPr>
              <a:t>y</a:t>
            </a:r>
            <a:r>
              <a:rPr lang="ru-RU" dirty="0" smtClean="0">
                <a:effectLst/>
              </a:rPr>
              <a:t>.</a:t>
            </a:r>
          </a:p>
          <a:p>
            <a:pPr marL="0" indent="0">
              <a:buFont typeface="Arial" charset="0"/>
              <a:buNone/>
            </a:pPr>
            <a:endParaRPr lang="ru-RU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Задача </a:t>
            </a:r>
            <a:r>
              <a:rPr lang="en-US" b="1" dirty="0" smtClean="0"/>
              <a:t>B</a:t>
            </a:r>
            <a:r>
              <a:rPr lang="ru-RU" b="1" dirty="0" smtClean="0"/>
              <a:t>. </a:t>
            </a:r>
            <a:r>
              <a:rPr lang="ru-RU" b="1" dirty="0">
                <a:effectLst/>
              </a:rPr>
              <a:t>Из пункта A в пункт B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3" y="1600200"/>
            <a:ext cx="9036497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effectLst/>
              </a:rPr>
              <a:t>Подзадача </a:t>
            </a:r>
            <a:r>
              <a:rPr lang="en-US" dirty="0" smtClean="0">
                <a:effectLst/>
              </a:rPr>
              <a:t>2</a:t>
            </a:r>
            <a:r>
              <a:rPr lang="ru-RU" dirty="0" smtClean="0">
                <a:effectLst/>
              </a:rPr>
              <a:t>: нет дополнительных ограничений, баллы</a:t>
            </a:r>
            <a:r>
              <a:rPr lang="ru-RU" dirty="0">
                <a:effectLst/>
              </a:rPr>
              <a:t>: </a:t>
            </a:r>
            <a:r>
              <a:rPr lang="ru-RU" dirty="0" smtClean="0">
                <a:effectLst/>
              </a:rPr>
              <a:t>70</a:t>
            </a:r>
            <a:r>
              <a:rPr lang="ru-RU" dirty="0">
                <a:effectLst/>
              </a:rPr>
              <a:t>.</a:t>
            </a:r>
          </a:p>
          <a:p>
            <a:pPr marL="0" indent="0">
              <a:buNone/>
            </a:pPr>
            <a:endParaRPr lang="ru-RU" dirty="0">
              <a:effectLst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07504" y="2780928"/>
            <a:ext cx="5184576" cy="175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dirty="0" smtClean="0">
                <a:effectLst/>
              </a:rPr>
              <a:t>Разобрать частные случаи:</a:t>
            </a:r>
            <a:endParaRPr lang="ru-RU" dirty="0">
              <a:effectLst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142" y="3540968"/>
            <a:ext cx="30765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9560"/>
            <a:ext cx="298132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821" y="3553605"/>
            <a:ext cx="2995339" cy="310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ый треугольник 3"/>
          <p:cNvSpPr/>
          <p:nvPr/>
        </p:nvSpPr>
        <p:spPr>
          <a:xfrm rot="16200000">
            <a:off x="1447948" y="3653321"/>
            <a:ext cx="1495575" cy="1296143"/>
          </a:xfrm>
          <a:prstGeom prst="rtTriangl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 rot="2835931">
            <a:off x="4867922" y="4233370"/>
            <a:ext cx="2069044" cy="1916475"/>
          </a:xfrm>
          <a:prstGeom prst="rtTriangl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 rot="2835931">
            <a:off x="8000648" y="4240928"/>
            <a:ext cx="2069044" cy="1916475"/>
          </a:xfrm>
          <a:prstGeom prst="rtTriangl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 rot="19056651">
            <a:off x="6672896" y="2700487"/>
            <a:ext cx="2078118" cy="1930802"/>
          </a:xfrm>
          <a:prstGeom prst="rtTriangle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14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Задача </a:t>
            </a:r>
            <a:r>
              <a:rPr lang="en-US" b="1" dirty="0" smtClean="0"/>
              <a:t>D</a:t>
            </a:r>
            <a:r>
              <a:rPr lang="ru-RU" b="1" dirty="0" smtClean="0"/>
              <a:t>. </a:t>
            </a:r>
            <a:r>
              <a:rPr lang="ru-RU" b="1" dirty="0">
                <a:effectLst/>
              </a:rPr>
              <a:t>Сумма слов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85860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00B050"/>
                </a:solidFill>
              </a:rPr>
              <a:t>Задача на строки (функции </a:t>
            </a:r>
            <a:r>
              <a:rPr lang="en-US" sz="3200" dirty="0" err="1" smtClean="0">
                <a:solidFill>
                  <a:srgbClr val="00B050"/>
                </a:solidFill>
              </a:rPr>
              <a:t>chr</a:t>
            </a:r>
            <a:r>
              <a:rPr lang="en-US" sz="3200" dirty="0" smtClean="0">
                <a:solidFill>
                  <a:srgbClr val="00B050"/>
                </a:solidFill>
              </a:rPr>
              <a:t>() </a:t>
            </a:r>
            <a:r>
              <a:rPr lang="ru-RU" sz="3200" dirty="0" smtClean="0">
                <a:solidFill>
                  <a:srgbClr val="00B050"/>
                </a:solidFill>
              </a:rPr>
              <a:t>и </a:t>
            </a:r>
            <a:r>
              <a:rPr lang="en-US" sz="3200" dirty="0" err="1" smtClean="0">
                <a:solidFill>
                  <a:srgbClr val="00B050"/>
                </a:solidFill>
              </a:rPr>
              <a:t>ord</a:t>
            </a:r>
            <a:r>
              <a:rPr lang="en-US" sz="3200" dirty="0" smtClean="0">
                <a:solidFill>
                  <a:srgbClr val="00B050"/>
                </a:solidFill>
              </a:rPr>
              <a:t>()</a:t>
            </a:r>
            <a:r>
              <a:rPr lang="ru-RU" sz="3200" dirty="0" smtClean="0">
                <a:solidFill>
                  <a:srgbClr val="00B050"/>
                </a:solidFill>
              </a:rPr>
              <a:t>)</a:t>
            </a:r>
            <a:r>
              <a:rPr lang="en-US" sz="3200" dirty="0" smtClean="0">
                <a:solidFill>
                  <a:srgbClr val="00B050"/>
                </a:solidFill>
              </a:rPr>
              <a:t>.</a:t>
            </a:r>
            <a:endParaRPr lang="ru-RU" sz="3200" dirty="0" smtClean="0">
              <a:solidFill>
                <a:srgbClr val="00B05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8044900" cy="448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55776" y="4797152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Comic Sans MS" pitchFamily="66" charset="0"/>
              </a:rPr>
              <a:t>Паша + Маша</a:t>
            </a:r>
            <a:endParaRPr lang="ru-RU" sz="4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Задача </a:t>
            </a:r>
            <a:r>
              <a:rPr lang="en-US" b="1" dirty="0" smtClean="0"/>
              <a:t>D</a:t>
            </a:r>
            <a:r>
              <a:rPr lang="ru-RU" b="1" dirty="0" smtClean="0"/>
              <a:t>. </a:t>
            </a:r>
            <a:r>
              <a:rPr lang="ru-RU" b="1" dirty="0">
                <a:effectLst/>
              </a:rPr>
              <a:t>Сумма слов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3" y="1600200"/>
            <a:ext cx="9036497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err="1">
                <a:effectLst/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2800" b="1" dirty="0">
                <a:effectLst/>
                <a:latin typeface="Courier New" pitchFamily="49" charset="0"/>
                <a:cs typeface="Courier New" pitchFamily="49" charset="0"/>
              </a:rPr>
              <a:t> plus(s, t):</a:t>
            </a:r>
          </a:p>
          <a:p>
            <a:pPr marL="0" indent="0">
              <a:buNone/>
            </a:pPr>
            <a:r>
              <a:rPr lang="en-US" sz="2800" b="1" dirty="0">
                <a:effectLst/>
                <a:latin typeface="Courier New" pitchFamily="49" charset="0"/>
                <a:cs typeface="Courier New" pitchFamily="49" charset="0"/>
              </a:rPr>
              <a:t>    while </a:t>
            </a:r>
            <a:r>
              <a:rPr lang="en-US" sz="2800" b="1" dirty="0" err="1">
                <a:effectLst/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2800" b="1" dirty="0">
                <a:effectLst/>
                <a:latin typeface="Courier New" pitchFamily="49" charset="0"/>
                <a:cs typeface="Courier New" pitchFamily="49" charset="0"/>
              </a:rPr>
              <a:t>(s) &lt; </a:t>
            </a:r>
            <a:r>
              <a:rPr lang="en-US" sz="2800" b="1" dirty="0" err="1">
                <a:effectLst/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2800" b="1" dirty="0">
                <a:effectLst/>
                <a:latin typeface="Courier New" pitchFamily="49" charset="0"/>
                <a:cs typeface="Courier New" pitchFamily="49" charset="0"/>
              </a:rPr>
              <a:t>(t):</a:t>
            </a:r>
          </a:p>
          <a:p>
            <a:pPr marL="0" indent="0">
              <a:buNone/>
            </a:pPr>
            <a:r>
              <a:rPr lang="en-US" sz="2800" b="1" dirty="0">
                <a:effectLst/>
                <a:latin typeface="Courier New" pitchFamily="49" charset="0"/>
                <a:cs typeface="Courier New" pitchFamily="49" charset="0"/>
              </a:rPr>
              <a:t>        s = 'a' + s</a:t>
            </a:r>
          </a:p>
          <a:p>
            <a:pPr marL="0" indent="0">
              <a:buNone/>
            </a:pPr>
            <a:r>
              <a:rPr lang="en-US" sz="2800" b="1" dirty="0">
                <a:effectLst/>
                <a:latin typeface="Courier New" pitchFamily="49" charset="0"/>
                <a:cs typeface="Courier New" pitchFamily="49" charset="0"/>
              </a:rPr>
              <a:t>    while </a:t>
            </a:r>
            <a:r>
              <a:rPr lang="en-US" sz="2800" b="1" dirty="0" err="1">
                <a:effectLst/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2800" b="1" dirty="0">
                <a:effectLst/>
                <a:latin typeface="Courier New" pitchFamily="49" charset="0"/>
                <a:cs typeface="Courier New" pitchFamily="49" charset="0"/>
              </a:rPr>
              <a:t>(t) &lt; </a:t>
            </a:r>
            <a:r>
              <a:rPr lang="en-US" sz="2800" b="1" dirty="0" err="1">
                <a:effectLst/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2800" b="1" dirty="0">
                <a:effectLst/>
                <a:latin typeface="Courier New" pitchFamily="49" charset="0"/>
                <a:cs typeface="Courier New" pitchFamily="49" charset="0"/>
              </a:rPr>
              <a:t>(s):</a:t>
            </a:r>
          </a:p>
          <a:p>
            <a:pPr marL="0" indent="0">
              <a:buNone/>
            </a:pPr>
            <a:r>
              <a:rPr lang="en-US" sz="2800" b="1" dirty="0">
                <a:effectLst/>
                <a:latin typeface="Courier New" pitchFamily="49" charset="0"/>
                <a:cs typeface="Courier New" pitchFamily="49" charset="0"/>
              </a:rPr>
              <a:t>        t = 'a' + t</a:t>
            </a:r>
          </a:p>
          <a:p>
            <a:pPr marL="0" indent="0">
              <a:buNone/>
            </a:pPr>
            <a:r>
              <a:rPr lang="en-US" sz="2800" b="1" dirty="0">
                <a:effectLst/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800" b="1" dirty="0" err="1">
                <a:effectLst/>
                <a:latin typeface="Courier New" pitchFamily="49" charset="0"/>
                <a:cs typeface="Courier New" pitchFamily="49" charset="0"/>
              </a:rPr>
              <a:t>ans</a:t>
            </a:r>
            <a:r>
              <a:rPr lang="en-US" sz="2800" b="1" dirty="0">
                <a:effectLst/>
                <a:latin typeface="Courier New" pitchFamily="49" charset="0"/>
                <a:cs typeface="Courier New" pitchFamily="49" charset="0"/>
              </a:rPr>
              <a:t> = ''</a:t>
            </a:r>
          </a:p>
          <a:p>
            <a:pPr marL="0" indent="0">
              <a:buNone/>
            </a:pPr>
            <a:r>
              <a:rPr lang="en-US" sz="2800" b="1" dirty="0">
                <a:effectLst/>
                <a:latin typeface="Courier New" pitchFamily="49" charset="0"/>
                <a:cs typeface="Courier New" pitchFamily="49" charset="0"/>
              </a:rPr>
              <a:t>    for i in range(</a:t>
            </a:r>
            <a:r>
              <a:rPr lang="en-US" sz="2800" b="1" dirty="0" err="1">
                <a:effectLst/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2800" b="1" dirty="0">
                <a:effectLst/>
                <a:latin typeface="Courier New" pitchFamily="49" charset="0"/>
                <a:cs typeface="Courier New" pitchFamily="49" charset="0"/>
              </a:rPr>
              <a:t>(s)):</a:t>
            </a:r>
          </a:p>
          <a:p>
            <a:pPr marL="0" indent="0">
              <a:buNone/>
            </a:pPr>
            <a:r>
              <a:rPr lang="en-US" sz="2800" b="1" dirty="0">
                <a:effectLst/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800" b="1" dirty="0" err="1">
                <a:effectLst/>
                <a:latin typeface="Courier New" pitchFamily="49" charset="0"/>
                <a:cs typeface="Courier New" pitchFamily="49" charset="0"/>
              </a:rPr>
              <a:t>ans</a:t>
            </a:r>
            <a:r>
              <a:rPr lang="en-US" sz="2800" b="1" dirty="0">
                <a:effectLst/>
                <a:latin typeface="Courier New" pitchFamily="49" charset="0"/>
                <a:cs typeface="Courier New" pitchFamily="49" charset="0"/>
              </a:rPr>
              <a:t> += </a:t>
            </a:r>
            <a:r>
              <a:rPr lang="en-US" sz="2800" b="1" dirty="0" err="1">
                <a:effectLst/>
                <a:latin typeface="Courier New" pitchFamily="49" charset="0"/>
                <a:cs typeface="Courier New" pitchFamily="49" charset="0"/>
              </a:rPr>
              <a:t>chr</a:t>
            </a:r>
            <a:r>
              <a:rPr lang="en-US" sz="2800" b="1" dirty="0">
                <a:effectLst/>
                <a:latin typeface="Courier New" pitchFamily="49" charset="0"/>
                <a:cs typeface="Courier New" pitchFamily="49" charset="0"/>
              </a:rPr>
              <a:t>(97 + ((</a:t>
            </a:r>
            <a:r>
              <a:rPr lang="en-US" sz="2800" b="1" dirty="0" err="1">
                <a:effectLst/>
                <a:latin typeface="Courier New" pitchFamily="49" charset="0"/>
                <a:cs typeface="Courier New" pitchFamily="49" charset="0"/>
              </a:rPr>
              <a:t>ord</a:t>
            </a:r>
            <a:r>
              <a:rPr lang="en-US" sz="2800" b="1" dirty="0">
                <a:effectLst/>
                <a:latin typeface="Courier New" pitchFamily="49" charset="0"/>
                <a:cs typeface="Courier New" pitchFamily="49" charset="0"/>
              </a:rPr>
              <a:t>(s[i]) - 97) </a:t>
            </a:r>
            <a:r>
              <a:rPr lang="en-US" sz="2800" b="1" dirty="0" smtClean="0">
                <a:effectLst/>
                <a:latin typeface="Courier New" pitchFamily="49" charset="0"/>
                <a:cs typeface="Courier New" pitchFamily="49" charset="0"/>
              </a:rPr>
              <a:t>			   + </a:t>
            </a:r>
            <a:r>
              <a:rPr lang="en-US" sz="2800" b="1" dirty="0">
                <a:effectLst/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800" b="1" dirty="0" err="1">
                <a:effectLst/>
                <a:latin typeface="Courier New" pitchFamily="49" charset="0"/>
                <a:cs typeface="Courier New" pitchFamily="49" charset="0"/>
              </a:rPr>
              <a:t>ord</a:t>
            </a:r>
            <a:r>
              <a:rPr lang="en-US" sz="2800" b="1" dirty="0">
                <a:effectLst/>
                <a:latin typeface="Courier New" pitchFamily="49" charset="0"/>
                <a:cs typeface="Courier New" pitchFamily="49" charset="0"/>
              </a:rPr>
              <a:t>(t[i]) - 97)) % 26)</a:t>
            </a:r>
          </a:p>
          <a:p>
            <a:pPr marL="0" indent="0">
              <a:buNone/>
            </a:pPr>
            <a:r>
              <a:rPr lang="en-US" sz="2800" b="1" dirty="0">
                <a:effectLst/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sz="2800" b="1" dirty="0" err="1">
                <a:effectLst/>
                <a:latin typeface="Courier New" pitchFamily="49" charset="0"/>
                <a:cs typeface="Courier New" pitchFamily="49" charset="0"/>
              </a:rPr>
              <a:t>ans</a:t>
            </a:r>
            <a:endParaRPr lang="ru-RU" sz="2800" b="1" dirty="0">
              <a:effectLst/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0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Задача </a:t>
            </a:r>
            <a:r>
              <a:rPr lang="en-US" b="1" dirty="0"/>
              <a:t>E</a:t>
            </a:r>
            <a:r>
              <a:rPr lang="ru-RU" b="1" dirty="0" smtClean="0"/>
              <a:t>. </a:t>
            </a:r>
            <a:r>
              <a:rPr lang="ru-RU" b="1" dirty="0" smtClean="0">
                <a:effectLst/>
              </a:rPr>
              <a:t>Однорукий </a:t>
            </a:r>
            <a:r>
              <a:rPr lang="ru-RU" b="1" dirty="0">
                <a:effectLst/>
              </a:rPr>
              <a:t>бандит</a:t>
            </a:r>
            <a:endParaRPr lang="ru-RU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285860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00B050"/>
                </a:solidFill>
              </a:rPr>
              <a:t>Двумерные массивы, обход.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640" y="2256699"/>
            <a:ext cx="4300736" cy="4300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0003497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30003497</Template>
  <TotalTime>4794</TotalTime>
  <Words>687</Words>
  <Application>Microsoft Office PowerPoint</Application>
  <PresentationFormat>Экран (4:3)</PresentationFormat>
  <Paragraphs>125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30003497</vt:lpstr>
      <vt:lpstr>Командный турнир  по программированию</vt:lpstr>
      <vt:lpstr>Задача A. Шестерки</vt:lpstr>
      <vt:lpstr>Задача A. Сейфы</vt:lpstr>
      <vt:lpstr>Задача B. Из пункта A в пункт B</vt:lpstr>
      <vt:lpstr>Задача B. Из пункта A в пункт B</vt:lpstr>
      <vt:lpstr>Задача B. Из пункта A в пункт B</vt:lpstr>
      <vt:lpstr>Задача D. Сумма слов</vt:lpstr>
      <vt:lpstr>Задача D. Сумма слов</vt:lpstr>
      <vt:lpstr>Задача E. Однорукий бандит</vt:lpstr>
      <vt:lpstr>Задача E. Однорукий бандит</vt:lpstr>
      <vt:lpstr>Задача E. Однорукий бандит</vt:lpstr>
      <vt:lpstr>Задача E. Однорукий бандит</vt:lpstr>
      <vt:lpstr>Задача E. Однорукий бандит</vt:lpstr>
      <vt:lpstr>Задача E. Однорукий бандит</vt:lpstr>
      <vt:lpstr>Задача E. Однорукий бандит</vt:lpstr>
      <vt:lpstr>Спасибо за внимание!  Вопросы?</vt:lpstr>
      <vt:lpstr>Будущие турниры: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Командный турнир  по программированию</dc:title>
  <dc:subject>Шаблон оформления</dc:subject>
  <dc:creator>антон</dc:creator>
  <cp:keywords>Шаблон оформления</cp:keywords>
  <dc:description>Шаблон оформления</dc:description>
  <cp:lastModifiedBy>Карабанов Антон Викторович</cp:lastModifiedBy>
  <cp:revision>267</cp:revision>
  <dcterms:created xsi:type="dcterms:W3CDTF">2013-09-08T22:35:40Z</dcterms:created>
  <dcterms:modified xsi:type="dcterms:W3CDTF">2019-09-28T00:11:10Z</dcterms:modified>
  <cp:category>Шаблон оформления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TC300034971049</vt:lpwstr>
  </property>
</Properties>
</file>