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20" r:id="rId4"/>
    <p:sldId id="327" r:id="rId5"/>
    <p:sldId id="321" r:id="rId6"/>
    <p:sldId id="317" r:id="rId7"/>
    <p:sldId id="323" r:id="rId8"/>
    <p:sldId id="324" r:id="rId9"/>
    <p:sldId id="328" r:id="rId10"/>
    <p:sldId id="27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B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29" autoAdjust="0"/>
  </p:normalViewPr>
  <p:slideViewPr>
    <p:cSldViewPr>
      <p:cViewPr>
        <p:scale>
          <a:sx n="110" d="100"/>
          <a:sy n="110" d="100"/>
        </p:scale>
        <p:origin x="9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C691F-1BEF-4DD2-AD23-B38898BBBB8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36028-3422-4001-8C80-CD414DA60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3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36028-3422-4001-8C80-CD414DA60A8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5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36028-3422-4001-8C80-CD414DA60A8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5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36028-3422-4001-8C80-CD414DA60A8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F810-1B1E-42AF-A9A7-FFC46AB61C6D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8102-0C07-4057-B02D-FCDFF0544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033A-96D9-4598-88A6-AC7F6EEAE476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52D2-0836-4D05-95EE-3C7748C93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8C1B7-0A27-499C-BE20-129F47E93C58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0BB6-1E35-41A7-A269-0E22B6AC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8002-2FD7-4E6C-AAEA-43C2A3EC58DA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00CC-A06D-4816-AFA2-A680F4C56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5F6D-85FB-4005-B6EA-866BE668131C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A8CF-C62F-4E29-85B4-743E625BF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D3C8-8CAA-4F44-8D3C-F9A52FAF4E82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DCBA-01F0-40A3-B920-566C12499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B8DF-9E11-4C54-AAE6-DE32DDA1A54E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2A50-E427-423A-9CBC-B9A7E66D5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2D8E-F538-4412-8CD6-BA464EA8FC3D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D8F4-E5B6-47D7-AEE0-A2017A927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8658-CFC6-4395-A019-43C0CE63BE94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619C-3754-4543-87CA-5A3B6FF2D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BDA0-48F9-483A-8543-D88E59D69CA4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9B33-83C9-40D9-9C9A-50A6FF0EB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4D03-E9C1-42BE-8703-A938729B5656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7A2F-9213-4005-B876-A96D58282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CF0C46C-B1E8-43F4-9BF8-CE2B63375A5D}" type="datetimeFigureOut">
              <a:rPr lang="ru-RU"/>
              <a:pPr>
                <a:defRPr/>
              </a:pPr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71452CF-34B3-4DFF-B04E-7FC48C607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586586" cy="2004824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Турнир по программированию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для педагогов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04664"/>
            <a:ext cx="6772300" cy="10382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C000"/>
                </a:solidFill>
              </a:rPr>
              <a:t>«Код Архимеда» 201</a:t>
            </a:r>
            <a:r>
              <a:rPr lang="en-US" sz="4800" dirty="0" smtClean="0">
                <a:solidFill>
                  <a:srgbClr val="FFC000"/>
                </a:solidFill>
              </a:rPr>
              <a:t>9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628652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КГОАУ «Центр образования «Эврика»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Задача A. </a:t>
            </a:r>
            <a:r>
              <a:rPr lang="ru-RU" b="1" dirty="0" smtClean="0"/>
              <a:t>Электронный учитель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1268760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Проверка условия.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03" y="2132856"/>
            <a:ext cx="7143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5717600" y="2263816"/>
            <a:ext cx="2461328" cy="2461328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Задача A. Электронный учитель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1268760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Неравенство треугольника.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63816"/>
            <a:ext cx="46167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числа </a:t>
            </a:r>
            <a:r>
              <a:rPr lang="en-US" sz="2400" dirty="0" smtClean="0"/>
              <a:t>a, b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ru-RU" sz="2400" dirty="0" smtClean="0"/>
              <a:t> удовлетворяют неравенству треугольника, то указка может дотянуться </a:t>
            </a:r>
            <a:r>
              <a:rPr lang="ru-RU" sz="2400" dirty="0"/>
              <a:t>от начала координат </a:t>
            </a:r>
            <a:r>
              <a:rPr lang="ru-RU" sz="2400" dirty="0" smtClean="0"/>
              <a:t>до любой точки на расстоянии </a:t>
            </a:r>
            <a:r>
              <a:rPr lang="en-US" sz="2400" dirty="0" smtClean="0"/>
              <a:t>a + </a:t>
            </a:r>
            <a:r>
              <a:rPr lang="en-US" sz="2400" dirty="0"/>
              <a:t>b </a:t>
            </a:r>
            <a:r>
              <a:rPr lang="en-US" sz="2400" dirty="0" smtClean="0"/>
              <a:t>+</a:t>
            </a:r>
            <a:r>
              <a:rPr lang="ru-RU" sz="2400" dirty="0" smtClean="0"/>
              <a:t> </a:t>
            </a:r>
            <a:r>
              <a:rPr lang="en-US" sz="2400" dirty="0" smtClean="0"/>
              <a:t>c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36096" y="3494480"/>
            <a:ext cx="3168352" cy="65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948264" y="1988840"/>
            <a:ext cx="0" cy="30963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948264" y="3501008"/>
            <a:ext cx="50405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52320" y="3501008"/>
            <a:ext cx="288032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740352" y="3501008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3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Задача A. Электронный учитель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1268760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Неравенство треугольника.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57907"/>
            <a:ext cx="46167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Иначе указка может дотянуться до любой точки диска.</a:t>
            </a:r>
          </a:p>
          <a:p>
            <a:endParaRPr lang="ru-RU" sz="2400" dirty="0" smtClean="0"/>
          </a:p>
          <a:p>
            <a:r>
              <a:rPr lang="ru-RU" sz="2400" dirty="0" smtClean="0"/>
              <a:t>Его меньшая граница равна разности между длиной самой большей из сторон и суммой двух меньших.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/>
              <a:t>Его </a:t>
            </a:r>
            <a:r>
              <a:rPr lang="ru-RU" sz="2400" dirty="0" smtClean="0"/>
              <a:t>большая граница по-прежнему равна </a:t>
            </a:r>
            <a:r>
              <a:rPr lang="en-US" sz="2400" dirty="0"/>
              <a:t>a + b +</a:t>
            </a:r>
            <a:r>
              <a:rPr lang="ru-RU" sz="2400" dirty="0"/>
              <a:t> </a:t>
            </a:r>
            <a:r>
              <a:rPr lang="en-US" sz="2400" dirty="0" smtClean="0"/>
              <a:t>c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6375149" y="4581129"/>
            <a:ext cx="2006730" cy="2006728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378514" y="5589240"/>
            <a:ext cx="2178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612515" y="5589240"/>
            <a:ext cx="183293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812360" y="5589240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251187" y="2987457"/>
            <a:ext cx="297528" cy="297528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300192" y="3136220"/>
            <a:ext cx="2304256" cy="47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399951" y="2041209"/>
            <a:ext cx="0" cy="2251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181221" y="3162736"/>
            <a:ext cx="217822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991806" y="3157988"/>
            <a:ext cx="183293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993466" y="3120872"/>
            <a:ext cx="530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7236296" y="5435728"/>
            <a:ext cx="297528" cy="2975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300192" y="5584492"/>
            <a:ext cx="2282819" cy="47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378514" y="4489481"/>
            <a:ext cx="0" cy="2251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37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Задача A. Электронный учитель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a, b, c, x, y = map(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input ().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split())</a:t>
            </a:r>
          </a:p>
          <a:p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bigger_side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max(a, b, c)</a:t>
            </a:r>
          </a:p>
          <a:p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sum_of_smaller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a + b + c -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bigger_side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bigger_side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sum_of_smaller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minimum = 0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else: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minimum = 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sum_of_smaller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bigger_side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** 2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maximum = (a + b + c) ** 2</a:t>
            </a:r>
          </a:p>
          <a:p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x * x + y * y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if minimum &lt;=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&lt;= maximum: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print(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'YES')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else: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print(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'NO')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Задача </a:t>
            </a:r>
            <a:r>
              <a:rPr lang="en-US" sz="4000" b="1" dirty="0"/>
              <a:t>B</a:t>
            </a:r>
            <a:r>
              <a:rPr lang="ru-RU" sz="4000" b="1" dirty="0"/>
              <a:t>. </a:t>
            </a:r>
            <a:r>
              <a:rPr lang="ru-RU" sz="4000" b="1" dirty="0" smtClean="0"/>
              <a:t>Кубики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7504" y="2496489"/>
                <a:ext cx="8892480" cy="3188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Пусть </a:t>
                </a:r>
                <a:r>
                  <a:rPr lang="en-US" sz="2400" dirty="0" smtClean="0"/>
                  <a:t>n = b + r</a:t>
                </a:r>
                <a:endParaRPr lang="ru-RU" sz="2400" dirty="0" smtClean="0"/>
              </a:p>
              <a:p>
                <a:r>
                  <a:rPr lang="ru-RU" sz="2400" dirty="0" smtClean="0"/>
                  <a:t>Переберем меньшую сторону </a:t>
                </a:r>
                <a:r>
                  <a:rPr lang="en-US" sz="2400" dirty="0" smtClean="0"/>
                  <a:t>(</a:t>
                </a: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2400" dirty="0" smtClean="0"/>
                  <a:t>) </a:t>
                </a:r>
                <a:r>
                  <a:rPr lang="ru-RU" sz="2400" dirty="0" smtClean="0"/>
                  <a:t>в диапазоне от 1 до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sz="2400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ru-RU" sz="2400" b="0" i="1" smtClean="0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r>
                  <a:rPr lang="ru-RU" sz="2400" dirty="0" smtClean="0"/>
                  <a:t> </a:t>
                </a:r>
                <a:endParaRPr lang="en-US" sz="2400" dirty="0" smtClean="0"/>
              </a:p>
              <a:p>
                <a:r>
                  <a:rPr lang="ru-RU" sz="2400" dirty="0" smtClean="0"/>
                  <a:t>Если </a:t>
                </a:r>
                <a:r>
                  <a:rPr lang="en-US" sz="2400" dirty="0" smtClean="0"/>
                  <a:t>i </a:t>
                </a:r>
                <a:r>
                  <a:rPr lang="ru-RU" sz="2400" dirty="0" smtClean="0"/>
                  <a:t>является делителем </a:t>
                </a:r>
                <a:r>
                  <a:rPr lang="en-US" sz="2400" dirty="0" smtClean="0"/>
                  <a:t>n</a:t>
                </a:r>
                <a:r>
                  <a:rPr lang="ru-RU" sz="2400" dirty="0" smtClean="0"/>
                  <a:t>, то будем перебирать среднюю сторону (</a:t>
                </a: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j</a:t>
                </a:r>
                <a:r>
                  <a:rPr lang="ru-RU" sz="2400" dirty="0" smtClean="0"/>
                  <a:t>) </a:t>
                </a:r>
                <a:r>
                  <a:rPr lang="ru-RU" sz="2400" dirty="0"/>
                  <a:t>в диапазоне от </a:t>
                </a:r>
                <a:r>
                  <a:rPr lang="ru-RU" sz="2400" dirty="0" smtClean="0"/>
                  <a:t>меньшей стороны </a:t>
                </a:r>
                <a:r>
                  <a:rPr lang="ru-RU" sz="2400" dirty="0"/>
                  <a:t>до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и проверять делимость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на </a:t>
                </a:r>
                <a:r>
                  <a:rPr lang="en-US" sz="2400" dirty="0" smtClean="0"/>
                  <a:t>j</a:t>
                </a:r>
                <a:r>
                  <a:rPr lang="ru-RU" sz="2400" dirty="0" smtClean="0"/>
                  <a:t>. Если делится нацело – осталось проверить, хватит ли кубиков синего или красного цвета на все внешние стороны.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96489"/>
                <a:ext cx="8892480" cy="3188886"/>
              </a:xfrm>
              <a:prstGeom prst="rect">
                <a:avLst/>
              </a:prstGeom>
              <a:blipFill rotWithShape="1">
                <a:blip r:embed="rId3"/>
                <a:stretch>
                  <a:fillRect l="-1097" t="-1338" r="-1852" b="-3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064296" y="1410463"/>
            <a:ext cx="4978896" cy="8475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Перебор.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620688"/>
            <a:ext cx="1883430" cy="134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654621"/>
            <a:ext cx="1883430" cy="134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32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Задача </a:t>
            </a:r>
            <a:r>
              <a:rPr lang="en-US" sz="4000" b="1" dirty="0" smtClean="0"/>
              <a:t>C</a:t>
            </a:r>
            <a:r>
              <a:rPr lang="ru-RU" sz="4000" b="1" dirty="0" smtClean="0"/>
              <a:t>. </a:t>
            </a:r>
            <a:r>
              <a:rPr lang="ru-RU" sz="4000" b="1" dirty="0">
                <a:effectLst/>
              </a:rPr>
              <a:t>Новые номера</a:t>
            </a:r>
            <a:endParaRPr lang="ru-RU" sz="4000" b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907704" y="1340768"/>
            <a:ext cx="4978896" cy="84756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35" y="2204864"/>
            <a:ext cx="6734522" cy="420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83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Задача </a:t>
            </a:r>
            <a:r>
              <a:rPr lang="en-US" sz="4000" b="1" dirty="0" smtClean="0"/>
              <a:t>C</a:t>
            </a:r>
            <a:r>
              <a:rPr lang="ru-RU" sz="4000" b="1" dirty="0" smtClean="0"/>
              <a:t>. </a:t>
            </a:r>
            <a:r>
              <a:rPr lang="ru-RU" sz="4000" b="1" dirty="0">
                <a:effectLst/>
              </a:rPr>
              <a:t>Новые номера</a:t>
            </a:r>
            <a:endParaRPr lang="ru-RU" sz="4000" b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907704" y="1340768"/>
            <a:ext cx="4978896" cy="8475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rgbClr val="00B050"/>
                </a:solidFill>
              </a:rPr>
              <a:t>Системы счисления.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957907"/>
            <a:ext cx="7200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Посчитаем количество нулей и единиц в числах от 2</a:t>
            </a:r>
            <a:r>
              <a:rPr lang="en-US" sz="2400" baseline="30000" dirty="0" smtClean="0"/>
              <a:t>k</a:t>
            </a:r>
            <a:r>
              <a:rPr lang="en-US" sz="2400" dirty="0" smtClean="0"/>
              <a:t> </a:t>
            </a:r>
            <a:r>
              <a:rPr lang="ru-RU" sz="2400" dirty="0" smtClean="0"/>
              <a:t>до</a:t>
            </a:r>
            <a:r>
              <a:rPr lang="en-US" sz="2400" dirty="0" smtClean="0"/>
              <a:t> </a:t>
            </a:r>
            <a:r>
              <a:rPr lang="ru-RU" sz="2400" dirty="0"/>
              <a:t>2</a:t>
            </a:r>
            <a:r>
              <a:rPr lang="en-US" sz="2400" baseline="30000" dirty="0" smtClean="0"/>
              <a:t>k+1</a:t>
            </a:r>
            <a:r>
              <a:rPr lang="en-US" sz="2400" dirty="0" smtClean="0"/>
              <a:t> – 1</a:t>
            </a:r>
          </a:p>
          <a:p>
            <a:r>
              <a:rPr lang="ru-RU" sz="2400" dirty="0" smtClean="0"/>
              <a:t>Пусть </a:t>
            </a:r>
            <a:r>
              <a:rPr lang="en-US" sz="2400" dirty="0" smtClean="0"/>
              <a:t>k = 3:</a:t>
            </a:r>
          </a:p>
          <a:p>
            <a:r>
              <a:rPr lang="en-US" sz="2800" b="1" dirty="0" smtClean="0">
                <a:latin typeface="Courier New" pitchFamily="49" charset="0"/>
              </a:rPr>
              <a:t>8  = 1000</a:t>
            </a:r>
            <a:r>
              <a:rPr lang="en-US" sz="2800" b="1" baseline="-25000" dirty="0" smtClean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 </a:t>
            </a:r>
          </a:p>
          <a:p>
            <a:r>
              <a:rPr lang="en-US" sz="2800" b="1" dirty="0" smtClean="0">
                <a:latin typeface="Courier New" pitchFamily="49" charset="0"/>
              </a:rPr>
              <a:t>9  = 1001</a:t>
            </a:r>
            <a:r>
              <a:rPr lang="en-US" sz="2800" b="1" baseline="-25000" dirty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 </a:t>
            </a:r>
          </a:p>
          <a:p>
            <a:r>
              <a:rPr lang="en-US" sz="2800" b="1" dirty="0" smtClean="0">
                <a:latin typeface="Courier New" pitchFamily="49" charset="0"/>
              </a:rPr>
              <a:t>10 = 1010</a:t>
            </a:r>
            <a:r>
              <a:rPr lang="en-US" sz="2800" b="1" baseline="-25000" dirty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 </a:t>
            </a:r>
          </a:p>
          <a:p>
            <a:r>
              <a:rPr lang="en-US" sz="2800" b="1" dirty="0" smtClean="0">
                <a:latin typeface="Courier New" pitchFamily="49" charset="0"/>
              </a:rPr>
              <a:t>11 = 1011</a:t>
            </a:r>
            <a:r>
              <a:rPr lang="en-US" sz="2800" b="1" baseline="-25000" dirty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 </a:t>
            </a:r>
          </a:p>
          <a:p>
            <a:r>
              <a:rPr lang="en-US" sz="2800" b="1" dirty="0" smtClean="0">
                <a:latin typeface="Courier New" pitchFamily="49" charset="0"/>
              </a:rPr>
              <a:t>12 = 1100</a:t>
            </a:r>
            <a:r>
              <a:rPr lang="en-US" sz="2800" b="1" baseline="-25000" dirty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 </a:t>
            </a:r>
          </a:p>
          <a:p>
            <a:r>
              <a:rPr lang="en-US" sz="2800" b="1" dirty="0" smtClean="0">
                <a:latin typeface="Courier New" pitchFamily="49" charset="0"/>
              </a:rPr>
              <a:t>13 = 1101</a:t>
            </a:r>
            <a:r>
              <a:rPr lang="en-US" sz="2800" b="1" baseline="-25000" dirty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 </a:t>
            </a:r>
          </a:p>
          <a:p>
            <a:r>
              <a:rPr lang="en-US" sz="2800" b="1" dirty="0" smtClean="0">
                <a:latin typeface="Courier New" pitchFamily="49" charset="0"/>
              </a:rPr>
              <a:t>14 = 1110</a:t>
            </a:r>
            <a:r>
              <a:rPr lang="en-US" sz="2800" b="1" baseline="-25000" dirty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 </a:t>
            </a:r>
          </a:p>
          <a:p>
            <a:r>
              <a:rPr lang="en-US" sz="2800" b="1" dirty="0" smtClean="0">
                <a:latin typeface="Courier New" pitchFamily="49" charset="0"/>
              </a:rPr>
              <a:t>15 = 1111</a:t>
            </a:r>
            <a:r>
              <a:rPr lang="en-US" sz="2800" b="1" baseline="-25000" dirty="0">
                <a:latin typeface="Courier New" pitchFamily="49" charset="0"/>
              </a:rPr>
              <a:t>2</a:t>
            </a:r>
            <a:r>
              <a:rPr lang="ru-RU" sz="2800" b="1" dirty="0" smtClean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endParaRPr lang="ru-RU" sz="2800" b="1" dirty="0">
              <a:latin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140968"/>
            <a:ext cx="288032" cy="3384376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2710514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Первая цифра всегда 1: </a:t>
            </a:r>
          </a:p>
          <a:p>
            <a:r>
              <a:rPr lang="en-US" sz="2400" dirty="0" smtClean="0"/>
              <a:t>ans_1 = </a:t>
            </a:r>
            <a:r>
              <a:rPr lang="ru-RU" sz="2400" dirty="0"/>
              <a:t>2</a:t>
            </a:r>
            <a:r>
              <a:rPr lang="en-US" sz="2400" baseline="30000" dirty="0" smtClean="0"/>
              <a:t>k</a:t>
            </a:r>
          </a:p>
          <a:p>
            <a:endParaRPr lang="ru-RU" sz="2400" dirty="0" smtClean="0"/>
          </a:p>
          <a:p>
            <a:r>
              <a:rPr lang="ru-RU" sz="2400" dirty="0" smtClean="0"/>
              <a:t>В следующих разрядах 0 и 1 поровну.</a:t>
            </a:r>
          </a:p>
          <a:p>
            <a:r>
              <a:rPr lang="en-US" sz="2400" dirty="0" err="1" smtClean="0"/>
              <a:t>ans</a:t>
            </a:r>
            <a:r>
              <a:rPr lang="en-US" sz="2400" dirty="0" smtClean="0"/>
              <a:t>_</a:t>
            </a:r>
            <a:r>
              <a:rPr lang="ru-RU" sz="24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ru-RU" sz="2400" dirty="0"/>
              <a:t>2</a:t>
            </a:r>
            <a:r>
              <a:rPr lang="en-US" sz="2400" baseline="30000" dirty="0" smtClean="0"/>
              <a:t>k</a:t>
            </a:r>
            <a:r>
              <a:rPr lang="ru-RU" sz="2400" baseline="30000" dirty="0" smtClean="0"/>
              <a:t>-2</a:t>
            </a:r>
            <a:endParaRPr lang="en-US" sz="2400" baseline="30000" dirty="0"/>
          </a:p>
          <a:p>
            <a:r>
              <a:rPr lang="en-US" sz="2400" dirty="0" err="1" smtClean="0"/>
              <a:t>ans</a:t>
            </a:r>
            <a:r>
              <a:rPr lang="en-US" sz="2400" dirty="0" smtClean="0"/>
              <a:t>_</a:t>
            </a:r>
            <a:r>
              <a:rPr lang="ru-RU" sz="2400" dirty="0" smtClean="0"/>
              <a:t>1</a:t>
            </a:r>
            <a:r>
              <a:rPr lang="en-US" sz="2400" dirty="0" smtClean="0"/>
              <a:t> </a:t>
            </a:r>
            <a:r>
              <a:rPr lang="ru-RU" sz="2400" dirty="0" smtClean="0"/>
              <a:t>+</a:t>
            </a:r>
            <a:r>
              <a:rPr lang="en-US" sz="2400" dirty="0" smtClean="0"/>
              <a:t>= </a:t>
            </a:r>
            <a:r>
              <a:rPr lang="ru-RU" sz="2400" dirty="0"/>
              <a:t>2</a:t>
            </a:r>
            <a:r>
              <a:rPr lang="en-US" sz="2400" baseline="30000" dirty="0"/>
              <a:t>k</a:t>
            </a:r>
            <a:r>
              <a:rPr lang="ru-RU" sz="2400" baseline="30000" dirty="0"/>
              <a:t>-2</a:t>
            </a:r>
            <a:endParaRPr lang="en-US" sz="2400" baseline="30000" dirty="0"/>
          </a:p>
          <a:p>
            <a:endParaRPr lang="ru-RU" sz="2400" dirty="0" smtClean="0"/>
          </a:p>
          <a:p>
            <a:r>
              <a:rPr lang="ru-RU" sz="2400" dirty="0" smtClean="0"/>
              <a:t>Таким образом можно найти количество 0 и 1 для всех чисел от 0 до </a:t>
            </a:r>
            <a:r>
              <a:rPr lang="ru-RU" sz="2400" dirty="0"/>
              <a:t>2</a:t>
            </a:r>
            <a:r>
              <a:rPr lang="en-US" sz="2400" baseline="30000" dirty="0" smtClean="0"/>
              <a:t>k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≤ </a:t>
            </a:r>
            <a:r>
              <a:rPr lang="en-US" sz="2400" dirty="0" smtClean="0"/>
              <a:t>n - 1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4833156"/>
            <a:ext cx="203335" cy="1692188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3140968"/>
            <a:ext cx="203335" cy="1692188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71502" y="5656520"/>
            <a:ext cx="209709" cy="868823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67941" y="4833156"/>
            <a:ext cx="210715" cy="819881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70123" y="3964553"/>
            <a:ext cx="209709" cy="868823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66562" y="3141189"/>
            <a:ext cx="210715" cy="819881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83808" y="6087707"/>
            <a:ext cx="209709" cy="434412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82171" y="5650932"/>
            <a:ext cx="209709" cy="434412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81469" y="5214908"/>
            <a:ext cx="209709" cy="434412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79832" y="4833376"/>
            <a:ext cx="209709" cy="383896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77493" y="4395299"/>
            <a:ext cx="209709" cy="434412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9832" y="3958524"/>
            <a:ext cx="209709" cy="434412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179130" y="3522500"/>
            <a:ext cx="209709" cy="434412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81469" y="3140968"/>
            <a:ext cx="209709" cy="383896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0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Задача </a:t>
            </a:r>
            <a:r>
              <a:rPr lang="en-US" sz="4000" b="1" dirty="0" smtClean="0"/>
              <a:t>C</a:t>
            </a:r>
            <a:r>
              <a:rPr lang="ru-RU" sz="4000" b="1" dirty="0" smtClean="0"/>
              <a:t>. </a:t>
            </a:r>
            <a:r>
              <a:rPr lang="ru-RU" sz="4000" b="1" dirty="0">
                <a:effectLst/>
              </a:rPr>
              <a:t>Новые номера</a:t>
            </a:r>
            <a:endParaRPr lang="ru-RU" sz="4000" b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907704" y="1340768"/>
            <a:ext cx="4978896" cy="8475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rgbClr val="00B050"/>
                </a:solidFill>
              </a:rPr>
              <a:t>Системы счисления.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957907"/>
            <a:ext cx="7200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Посчитаем оставшиеся цифры:</a:t>
            </a:r>
            <a:endParaRPr lang="en-US" sz="2400" dirty="0" smtClean="0"/>
          </a:p>
          <a:p>
            <a:r>
              <a:rPr lang="ru-RU" sz="2400" dirty="0" smtClean="0"/>
              <a:t>Пусть </a:t>
            </a:r>
            <a:r>
              <a:rPr lang="en-US" sz="2400" dirty="0" smtClean="0"/>
              <a:t>n = 22</a:t>
            </a:r>
            <a:r>
              <a:rPr lang="ru-RU" sz="2400" dirty="0" smtClean="0"/>
              <a:t>, тогда </a:t>
            </a:r>
            <a:r>
              <a:rPr lang="en-US" sz="2400" dirty="0" smtClean="0"/>
              <a:t>m</a:t>
            </a:r>
            <a:r>
              <a:rPr lang="ru-RU" sz="2400" dirty="0" smtClean="0"/>
              <a:t> = </a:t>
            </a:r>
            <a:r>
              <a:rPr lang="en-US" sz="2400" dirty="0" smtClean="0"/>
              <a:t>n - 2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:</a:t>
            </a:r>
          </a:p>
          <a:p>
            <a:r>
              <a:rPr lang="en-US" sz="2800" b="1" dirty="0" smtClean="0">
                <a:latin typeface="Courier New" pitchFamily="49" charset="0"/>
              </a:rPr>
              <a:t>16 = 10000</a:t>
            </a:r>
            <a:r>
              <a:rPr lang="en-US" sz="2800" b="1" baseline="-25000" dirty="0" smtClean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 </a:t>
            </a:r>
          </a:p>
          <a:p>
            <a:r>
              <a:rPr lang="en-US" sz="2800" b="1" dirty="0" smtClean="0">
                <a:latin typeface="Courier New" pitchFamily="49" charset="0"/>
              </a:rPr>
              <a:t>17 = 10001</a:t>
            </a:r>
            <a:r>
              <a:rPr lang="en-US" sz="2800" b="1" baseline="-25000" dirty="0" smtClean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 </a:t>
            </a:r>
          </a:p>
          <a:p>
            <a:r>
              <a:rPr lang="en-US" sz="2800" b="1" dirty="0" smtClean="0">
                <a:latin typeface="Courier New" pitchFamily="49" charset="0"/>
              </a:rPr>
              <a:t>18 = 10010</a:t>
            </a:r>
            <a:r>
              <a:rPr lang="en-US" sz="2800" b="1" baseline="-25000" dirty="0" smtClean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 </a:t>
            </a:r>
          </a:p>
          <a:p>
            <a:r>
              <a:rPr lang="en-US" sz="2800" b="1" dirty="0" smtClean="0">
                <a:latin typeface="Courier New" pitchFamily="49" charset="0"/>
              </a:rPr>
              <a:t>19 = 10011</a:t>
            </a:r>
            <a:r>
              <a:rPr lang="en-US" sz="2800" b="1" baseline="-25000" dirty="0" smtClean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 </a:t>
            </a:r>
          </a:p>
          <a:p>
            <a:r>
              <a:rPr lang="en-US" sz="2800" b="1" dirty="0" smtClean="0">
                <a:latin typeface="Courier New" pitchFamily="49" charset="0"/>
              </a:rPr>
              <a:t>20 = 10100</a:t>
            </a:r>
            <a:r>
              <a:rPr lang="en-US" sz="2800" b="1" baseline="-25000" dirty="0" smtClean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 </a:t>
            </a:r>
          </a:p>
          <a:p>
            <a:r>
              <a:rPr lang="en-US" sz="2800" b="1" dirty="0" smtClean="0">
                <a:latin typeface="Courier New" pitchFamily="49" charset="0"/>
              </a:rPr>
              <a:t>21 = 10101</a:t>
            </a:r>
            <a:r>
              <a:rPr lang="en-US" sz="2800" b="1" baseline="-25000" dirty="0" smtClean="0">
                <a:latin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endParaRPr lang="ru-RU" sz="2800" b="1" dirty="0" smtClean="0">
              <a:latin typeface="Courier New" pitchFamily="49" charset="0"/>
            </a:endParaRPr>
          </a:p>
          <a:p>
            <a:r>
              <a:rPr lang="ru-RU" sz="2800" b="1" dirty="0" smtClean="0">
                <a:latin typeface="Courier New" pitchFamily="49" charset="0"/>
              </a:rPr>
              <a:t>1:   60223</a:t>
            </a:r>
          </a:p>
          <a:p>
            <a:r>
              <a:rPr lang="ru-RU" sz="2800" b="1" dirty="0" smtClean="0">
                <a:latin typeface="Courier New" pitchFamily="49" charset="0"/>
              </a:rPr>
              <a:t>0:   06443</a:t>
            </a:r>
            <a:endParaRPr lang="en-US" sz="2800" b="1" dirty="0" smtClean="0">
              <a:latin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780928"/>
            <a:ext cx="288032" cy="2462168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2710514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Первая цифра всегда 1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dirty="0" smtClean="0"/>
              <a:t>В следующих разрядах нам известно, сколько идет подряд 0 и 1 – можно посчитать их количество в каждом разряде.</a:t>
            </a:r>
          </a:p>
          <a:p>
            <a:endParaRPr lang="ru-RU" sz="2400" dirty="0"/>
          </a:p>
          <a:p>
            <a:r>
              <a:rPr lang="ru-RU" sz="2400" dirty="0" smtClean="0"/>
              <a:t>Добавим их к найденным суммам на предыдущих шагах.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63689" y="2780928"/>
            <a:ext cx="202874" cy="2462168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70123" y="4360377"/>
            <a:ext cx="209709" cy="882721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66562" y="2780929"/>
            <a:ext cx="210715" cy="1579448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81469" y="2780929"/>
            <a:ext cx="205733" cy="743935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77277" y="4360378"/>
            <a:ext cx="205733" cy="882720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180785" y="3532908"/>
            <a:ext cx="202225" cy="827470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387202" y="2780929"/>
            <a:ext cx="227893" cy="371967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390789" y="3152896"/>
            <a:ext cx="224306" cy="371968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383061" y="3523448"/>
            <a:ext cx="227893" cy="42319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386648" y="3946643"/>
            <a:ext cx="224306" cy="413734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84632" y="4365104"/>
            <a:ext cx="227893" cy="468052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88219" y="4833156"/>
            <a:ext cx="224306" cy="409940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17656"/>
      </p:ext>
    </p:extLst>
  </p:cSld>
  <p:clrMapOvr>
    <a:masterClrMapping/>
  </p:clrMapOvr>
</p:sld>
</file>

<file path=ppt/theme/theme1.xml><?xml version="1.0" encoding="utf-8"?>
<a:theme xmlns:a="http://schemas.openxmlformats.org/drawingml/2006/main" name="30003497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30003497</Template>
  <TotalTime>3614</TotalTime>
  <Words>484</Words>
  <Application>Microsoft Office PowerPoint</Application>
  <PresentationFormat>Экран (4:3)</PresentationFormat>
  <Paragraphs>77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30003497</vt:lpstr>
      <vt:lpstr>Турнир по программированию для педагогов</vt:lpstr>
      <vt:lpstr>Задача A. Электронный учитель</vt:lpstr>
      <vt:lpstr>Задача A. Электронный учитель</vt:lpstr>
      <vt:lpstr>Задача A. Электронный учитель</vt:lpstr>
      <vt:lpstr>Задача A. Электронный учитель</vt:lpstr>
      <vt:lpstr>Задача B. Кубики</vt:lpstr>
      <vt:lpstr>Задача C. Новые номера</vt:lpstr>
      <vt:lpstr>Задача C. Новые номера</vt:lpstr>
      <vt:lpstr>Задача C. Новые номера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Командный турнир  по программированию</dc:title>
  <dc:subject>Шаблон оформления</dc:subject>
  <dc:creator>антон</dc:creator>
  <cp:keywords>Шаблон оформления</cp:keywords>
  <dc:description>Шаблон оформления</dc:description>
  <cp:lastModifiedBy>Карабанов Антон Викторович</cp:lastModifiedBy>
  <cp:revision>266</cp:revision>
  <dcterms:created xsi:type="dcterms:W3CDTF">2013-09-08T22:35:40Z</dcterms:created>
  <dcterms:modified xsi:type="dcterms:W3CDTF">2019-11-30T01:44:14Z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TC300034971049</vt:lpwstr>
  </property>
</Properties>
</file>