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304" r:id="rId3"/>
    <p:sldId id="305" r:id="rId4"/>
    <p:sldId id="301" r:id="rId5"/>
    <p:sldId id="303" r:id="rId6"/>
    <p:sldId id="302" r:id="rId7"/>
    <p:sldId id="312" r:id="rId8"/>
    <p:sldId id="306" r:id="rId9"/>
    <p:sldId id="307" r:id="rId10"/>
    <p:sldId id="308" r:id="rId11"/>
    <p:sldId id="309" r:id="rId12"/>
    <p:sldId id="310" r:id="rId13"/>
    <p:sldId id="311" r:id="rId14"/>
    <p:sldId id="30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CE88F-E879-4AAF-8012-F972023252EC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E60BF-F6C4-4D86-A64D-CFDB4CA7BC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36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E60BF-F6C4-4D86-A64D-CFDB4CA7BCA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21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E60BF-F6C4-4D86-A64D-CFDB4CA7BCA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114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E60BF-F6C4-4D86-A64D-CFDB4CA7BCA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485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E60BF-F6C4-4D86-A64D-CFDB4CA7BCA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88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E60BF-F6C4-4D86-A64D-CFDB4CA7BCA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425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E60BF-F6C4-4D86-A64D-CFDB4CA7BCA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512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E60BF-F6C4-4D86-A64D-CFDB4CA7BCA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499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E60BF-F6C4-4D86-A64D-CFDB4CA7BCA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88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E60BF-F6C4-4D86-A64D-CFDB4CA7BCA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318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E60BF-F6C4-4D86-A64D-CFDB4CA7BCA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276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E60BF-F6C4-4D86-A64D-CFDB4CA7BCA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52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E60BF-F6C4-4D86-A64D-CFDB4CA7BCA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49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32FD-514B-4F3A-B802-92A7CE7AE817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01B-886D-4C96-BBDB-E3514901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32FD-514B-4F3A-B802-92A7CE7AE817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01B-886D-4C96-BBDB-E3514901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32FD-514B-4F3A-B802-92A7CE7AE817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01B-886D-4C96-BBDB-E3514901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32FD-514B-4F3A-B802-92A7CE7AE817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01B-886D-4C96-BBDB-E3514901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32FD-514B-4F3A-B802-92A7CE7AE817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01B-886D-4C96-BBDB-E3514901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32FD-514B-4F3A-B802-92A7CE7AE817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01B-886D-4C96-BBDB-E35149019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32FD-514B-4F3A-B802-92A7CE7AE817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01B-886D-4C96-BBDB-E3514901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32FD-514B-4F3A-B802-92A7CE7AE817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01B-886D-4C96-BBDB-E3514901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32FD-514B-4F3A-B802-92A7CE7AE817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01B-886D-4C96-BBDB-E3514901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32FD-514B-4F3A-B802-92A7CE7AE817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1201B-886D-4C96-BBDB-E3514901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32FD-514B-4F3A-B802-92A7CE7AE817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01B-886D-4C96-BBDB-E3514901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A132FD-514B-4F3A-B802-92A7CE7AE817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8A1201B-886D-4C96-BBDB-E3514901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Профильная школа по программированию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 rot="3027651">
            <a:off x="-260070" y="4004318"/>
            <a:ext cx="198328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r>
              <a:rPr lang="ru-RU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января</a:t>
            </a:r>
            <a:r>
              <a:rPr lang="ru-RU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lang="ru-RU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rot="2986766">
            <a:off x="1305807" y="5601427"/>
            <a:ext cx="19284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Ведущий: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Карабанов А.В.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методист ИТ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 rot="19140000">
            <a:off x="5143896" y="4112496"/>
            <a:ext cx="5648623" cy="1204306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/>
              <a:t>Перебор и способы его </a:t>
            </a:r>
            <a:r>
              <a:rPr lang="ru-RU" sz="5400" dirty="0" smtClean="0"/>
              <a:t>сокращения (полезные </a:t>
            </a:r>
            <a:r>
              <a:rPr lang="ru-RU" sz="5400" dirty="0" smtClean="0"/>
              <a:t>формулы</a:t>
            </a:r>
            <a:r>
              <a:rPr lang="en-US" sz="5400" dirty="0" smtClean="0"/>
              <a:t>)</a:t>
            </a:r>
            <a:endParaRPr lang="ru-RU" sz="5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ellipse">
            <a:avLst/>
          </a:prstGeom>
          <a:ln w="0" cap="rnd">
            <a:solidFill>
              <a:schemeClr val="bg1"/>
            </a:solidFill>
            <a:prstDash val="soli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 extrusionH="76200" contourW="50800">
            <a:extrusionClr>
              <a:schemeClr val="bg1"/>
            </a:extrusionClr>
            <a:contourClr>
              <a:schemeClr val="bg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130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Алгоритм Евклида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980728"/>
            <a:ext cx="8808913" cy="5352708"/>
          </a:xfrm>
        </p:spPr>
        <p:txBody>
          <a:bodyPr>
            <a:noAutofit/>
          </a:bodyPr>
          <a:lstStyle/>
          <a:p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(a, b): </a:t>
            </a:r>
            <a:endParaRPr lang="ru-RU" sz="32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a != 0 and b != 0:        </a:t>
            </a:r>
            <a:endParaRPr lang="ru-RU" sz="32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if a &gt; b: </a:t>
            </a:r>
            <a:endParaRPr lang="ru-RU" sz="32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a = a – b</a:t>
            </a:r>
            <a:endParaRPr lang="ru-RU" sz="32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else: </a:t>
            </a:r>
            <a:endParaRPr lang="ru-RU" sz="32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b = b — a </a:t>
            </a:r>
            <a:endParaRPr lang="ru-RU" sz="32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max</a:t>
            </a:r>
            <a:r>
              <a:rPr lang="ru-RU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ru-RU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AutoShape 2" descr="ÐÐ°ÑÑÐ¸Ð½ÐºÐ¸ Ð¿Ð¾ Ð·Ð°Ð¿ÑÐ¾ÑÑ Ð·Ð°Ð´Ð°ÑÐ° Ð¾ Ð²Ð¾ÑÑÐ¼Ð¸ ÑÐµÑÐ·ÑÑ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841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Алгоритм Евклида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980728"/>
            <a:ext cx="8808913" cy="5352708"/>
          </a:xfrm>
        </p:spPr>
        <p:txBody>
          <a:bodyPr>
            <a:noAutofit/>
          </a:bodyPr>
          <a:lstStyle/>
          <a:p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(a, b): 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a != 0 and b != 0:        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if a &gt; b: 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a = a – b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else: 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b = b — a 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max</a:t>
            </a:r>
            <a:r>
              <a:rPr lang="ru-RU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ru-RU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/>
            <a:r>
              <a:rPr lang="ru-RU" sz="2400" b="0" dirty="0"/>
              <a:t>Записанный в таком виде алгоритм неэффективен, так как многократно использует вычитания. Например, если взять </a:t>
            </a:r>
            <a:br>
              <a:rPr lang="ru-RU" sz="2400" b="0" dirty="0"/>
            </a:br>
            <a:r>
              <a:rPr lang="ru-RU" sz="2400" b="0" dirty="0"/>
              <a:t>a = 10</a:t>
            </a:r>
            <a:r>
              <a:rPr lang="ru-RU" sz="2400" b="0" baseline="30000" dirty="0"/>
              <a:t>9</a:t>
            </a:r>
            <a:r>
              <a:rPr lang="ru-RU" sz="2400" b="0" dirty="0"/>
              <a:t>, b = 2, то алгоритм выполнит 500 миллионов вычитаний. Чтобы оптимизировать алгоритм необходимо понять, что многократное вычитание из большего числа меньшего закончится на числе, которое является остатком от деления двух первоначальных чисел. </a:t>
            </a:r>
          </a:p>
        </p:txBody>
      </p:sp>
      <p:sp>
        <p:nvSpPr>
          <p:cNvPr id="5" name="AutoShape 2" descr="ÐÐ°ÑÑÐ¸Ð½ÐºÐ¸ Ð¿Ð¾ Ð·Ð°Ð¿ÑÐ¾ÑÑ Ð·Ð°Ð´Ð°ÑÐ° Ð¾ Ð²Ð¾ÑÑÐ¼Ð¸ ÑÐµÑÐ·ÑÑ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628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Улучшенный Алгоритм Евклида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980728"/>
            <a:ext cx="8808913" cy="5352708"/>
          </a:xfrm>
        </p:spPr>
        <p:txBody>
          <a:bodyPr>
            <a:noAutofit/>
          </a:bodyPr>
          <a:lstStyle/>
          <a:p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(a, b): 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a != 0 and b != 0: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a &gt; b: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a = a % b 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else: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b = b % a 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max</a:t>
            </a:r>
            <a:r>
              <a:rPr lang="ru-RU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ru-RU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ru-RU" sz="2400" b="0" dirty="0"/>
              <a:t>или</a:t>
            </a:r>
            <a:r>
              <a:rPr lang="en-US" dirty="0"/>
              <a:t>  </a:t>
            </a:r>
            <a:endParaRPr lang="ru-RU" dirty="0"/>
          </a:p>
          <a:p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(a, b): 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b != 0: 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a, b = b, a % b 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a</a:t>
            </a:r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AutoShape 2" descr="ÐÐ°ÑÑÐ¸Ð½ÐºÐ¸ Ð¿Ð¾ Ð·Ð°Ð¿ÑÐ¾ÑÑ Ð·Ð°Ð´Ð°ÑÐ° Ð¾ Ð²Ð¾ÑÑÐ¼Ð¸ ÑÐµÑÐ·ÑÑ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889931" y="5873787"/>
            <a:ext cx="42301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/>
              <a:t>сложность алгоритма Евклида:</a:t>
            </a:r>
            <a:br>
              <a:rPr lang="ru-RU" sz="2400" dirty="0"/>
            </a:br>
            <a:r>
              <a:rPr lang="ru-RU" sz="2400" dirty="0"/>
              <a:t>O(</a:t>
            </a:r>
            <a:r>
              <a:rPr lang="ru-RU" sz="2400" dirty="0" err="1"/>
              <a:t>logmin</a:t>
            </a:r>
            <a:r>
              <a:rPr lang="ru-RU" sz="2400" dirty="0"/>
              <a:t>(</a:t>
            </a:r>
            <a:r>
              <a:rPr lang="ru-RU" sz="2400" dirty="0" err="1"/>
              <a:t>a,b</a:t>
            </a:r>
            <a:r>
              <a:rPr lang="ru-RU" sz="2400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069396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Наименьшее общее кратное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980728"/>
            <a:ext cx="8808913" cy="5352708"/>
          </a:xfrm>
        </p:spPr>
        <p:txBody>
          <a:bodyPr>
            <a:noAutofit/>
          </a:bodyPr>
          <a:lstStyle/>
          <a:p>
            <a:pPr marL="0" indent="0"/>
            <a:r>
              <a:rPr lang="ru-RU" sz="2800" b="0" dirty="0"/>
              <a:t>Наименьшее общее кратное (НОК) двух целых чисел </a:t>
            </a:r>
            <a:br>
              <a:rPr lang="ru-RU" sz="2800" b="0" dirty="0"/>
            </a:br>
            <a:r>
              <a:rPr lang="ru-RU" sz="2800" b="0" dirty="0"/>
              <a:t>m и n есть наименьшее натуральное число, которое делится на m и n без остатка. Пример: для чисел 54 и 24 наименьшее общее кратное равно 216.</a:t>
            </a:r>
          </a:p>
          <a:p>
            <a:pPr marL="0" indent="0"/>
            <a:endParaRPr lang="ru-RU" sz="2800" b="0" dirty="0"/>
          </a:p>
          <a:p>
            <a:pPr marL="0" indent="0"/>
            <a:r>
              <a:rPr lang="ru-RU" sz="2800" b="0" dirty="0"/>
              <a:t>Обозначается одним из следующих способов: </a:t>
            </a:r>
            <a:br>
              <a:rPr lang="ru-RU" sz="2800" b="0" dirty="0"/>
            </a:br>
            <a:r>
              <a:rPr lang="ru-RU" sz="2800" b="0" dirty="0"/>
              <a:t>НОК(m, n), </a:t>
            </a:r>
            <a:r>
              <a:rPr lang="ru-RU" sz="2800" b="0" dirty="0" err="1"/>
              <a:t>lcm</a:t>
            </a:r>
            <a:r>
              <a:rPr lang="ru-RU" sz="2800" b="0" dirty="0"/>
              <a:t>(m, n) (от англ. </a:t>
            </a:r>
            <a:r>
              <a:rPr lang="ru-RU" sz="2800" b="0" dirty="0" err="1"/>
              <a:t>least</a:t>
            </a:r>
            <a:r>
              <a:rPr lang="ru-RU" sz="2800" b="0" dirty="0"/>
              <a:t> </a:t>
            </a:r>
            <a:r>
              <a:rPr lang="ru-RU" sz="2800" b="0" dirty="0" err="1"/>
              <a:t>common</a:t>
            </a:r>
            <a:r>
              <a:rPr lang="ru-RU" sz="2800" b="0" dirty="0"/>
              <a:t> </a:t>
            </a:r>
            <a:r>
              <a:rPr lang="ru-RU" sz="2800" b="0" dirty="0" err="1"/>
              <a:t>multiple</a:t>
            </a:r>
            <a:r>
              <a:rPr lang="ru-RU" sz="2800" b="0" dirty="0"/>
              <a:t>).</a:t>
            </a:r>
          </a:p>
          <a:p>
            <a:pPr marL="0" indent="0"/>
            <a:endParaRPr lang="ru-RU" sz="2800" b="0" dirty="0"/>
          </a:p>
          <a:p>
            <a:pPr marL="0" indent="0"/>
            <a:r>
              <a:rPr lang="ru-RU" sz="2800" b="0" dirty="0"/>
              <a:t>Если известен наибольший общий делитель, можно использовать его связь с НОК:</a:t>
            </a:r>
          </a:p>
        </p:txBody>
      </p:sp>
      <p:sp>
        <p:nvSpPr>
          <p:cNvPr id="5" name="AutoShape 2" descr="ÐÐ°ÑÑÐ¸Ð½ÐºÐ¸ Ð¿Ð¾ Ð·Ð°Ð¿ÑÐ¾ÑÑ Ð·Ð°Ð´Ð°ÑÐ° Ð¾ Ð²Ð¾ÑÑÐ¼Ð¸ ÑÐµÑÐ·ÑÑ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75" y="5517232"/>
            <a:ext cx="30575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45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63773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Арифметическая прогрессия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980728"/>
            <a:ext cx="8808913" cy="5352708"/>
          </a:xfrm>
        </p:spPr>
        <p:txBody>
          <a:bodyPr>
            <a:noAutofit/>
          </a:bodyPr>
          <a:lstStyle/>
          <a:p>
            <a:pPr marL="0" indent="0"/>
            <a:r>
              <a:rPr lang="ru-RU" sz="2400" b="0" dirty="0"/>
              <a:t>Если для последовательности характерна постоянная величина разности между соседними членами, она называется </a:t>
            </a:r>
            <a:r>
              <a:rPr lang="ru-RU" sz="2400" dirty="0"/>
              <a:t>арифметической прогрессией</a:t>
            </a:r>
            <a:r>
              <a:rPr lang="ru-RU" sz="2400" b="0" dirty="0"/>
              <a:t>, т.е. это последовательность вида:</a:t>
            </a:r>
          </a:p>
          <a:p>
            <a:r>
              <a:rPr lang="ru-RU" sz="2400" b="0" dirty="0"/>
              <a:t>а</a:t>
            </a:r>
            <a:r>
              <a:rPr lang="ru-RU" sz="2400" b="0" baseline="-25000" dirty="0"/>
              <a:t>1</a:t>
            </a:r>
            <a:r>
              <a:rPr lang="ru-RU" sz="2400" b="0" dirty="0"/>
              <a:t>, a</a:t>
            </a:r>
            <a:r>
              <a:rPr lang="ru-RU" sz="2400" b="0" baseline="-25000" dirty="0"/>
              <a:t>1 </a:t>
            </a:r>
            <a:r>
              <a:rPr lang="ru-RU" sz="2400" b="0" dirty="0"/>
              <a:t>+ d, a</a:t>
            </a:r>
            <a:r>
              <a:rPr lang="ru-RU" sz="2400" b="0" baseline="-25000" dirty="0"/>
              <a:t>1 </a:t>
            </a:r>
            <a:r>
              <a:rPr lang="ru-RU" sz="2400" b="0" dirty="0"/>
              <a:t>+ 2d, ... , a</a:t>
            </a:r>
            <a:r>
              <a:rPr lang="ru-RU" sz="2400" b="0" baseline="-25000" dirty="0"/>
              <a:t>1 </a:t>
            </a:r>
            <a:r>
              <a:rPr lang="ru-RU" sz="2400" b="0" dirty="0"/>
              <a:t>+ (n - 1)d, ... ,</a:t>
            </a:r>
          </a:p>
          <a:p>
            <a:r>
              <a:rPr lang="ru-RU" sz="2400" b="0" dirty="0"/>
              <a:t>где d разность арифметической прогрессии (шаг),</a:t>
            </a:r>
          </a:p>
          <a:p>
            <a:r>
              <a:rPr lang="ru-RU" sz="2400" b="0" dirty="0"/>
              <a:t>а</a:t>
            </a:r>
            <a:r>
              <a:rPr lang="ru-RU" sz="2400" b="0" baseline="-25000" dirty="0"/>
              <a:t>1</a:t>
            </a:r>
            <a:r>
              <a:rPr lang="ru-RU" sz="2400" b="0" dirty="0"/>
              <a:t>, a</a:t>
            </a:r>
            <a:r>
              <a:rPr lang="ru-RU" sz="2400" b="0" baseline="-25000" dirty="0"/>
              <a:t>1 </a:t>
            </a:r>
            <a:r>
              <a:rPr lang="ru-RU" sz="2400" b="0" dirty="0"/>
              <a:t>+ d, a</a:t>
            </a:r>
            <a:r>
              <a:rPr lang="ru-RU" sz="2400" b="0" baseline="-25000" dirty="0"/>
              <a:t>1 </a:t>
            </a:r>
            <a:r>
              <a:rPr lang="ru-RU" sz="2400" b="0" dirty="0"/>
              <a:t>+ 2d</a:t>
            </a:r>
            <a:r>
              <a:rPr lang="ru-RU" sz="2400" b="0" dirty="0" smtClean="0"/>
              <a:t>, ... – </a:t>
            </a:r>
            <a:r>
              <a:rPr lang="ru-RU" sz="2400" b="0" dirty="0"/>
              <a:t>члены арифметической прогрессии.</a:t>
            </a:r>
          </a:p>
          <a:p>
            <a:endParaRPr lang="ru-RU" sz="2400" b="0" dirty="0"/>
          </a:p>
          <a:p>
            <a:r>
              <a:rPr lang="ru-RU" sz="2400" b="0" dirty="0"/>
              <a:t>Формулы суммы первых n членов арифметической прогрессии</a:t>
            </a:r>
            <a:endParaRPr lang="ru-RU" sz="3600" b="0" dirty="0"/>
          </a:p>
          <a:p>
            <a:pPr marL="0" indent="0"/>
            <a:r>
              <a:rPr lang="ru-RU" sz="2800" dirty="0"/>
              <a:t>				</a:t>
            </a:r>
          </a:p>
          <a:p>
            <a:pPr marL="0" indent="0"/>
            <a:r>
              <a:rPr lang="ru-RU" sz="2800" b="0" dirty="0"/>
              <a:t>				или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AutoShape 2" descr="ÐÐ°ÑÑÐ¸Ð½ÐºÐ¸ Ð¿Ð¾ Ð·Ð°Ð¿ÑÐ¾ÑÑ Ð·Ð°Ð´Ð°ÑÐ° Ð¾ Ð²Ð¾ÑÑÐ¼Ð¸ ÑÐµÑÐ·ÑÑ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4581128"/>
            <a:ext cx="3024336" cy="108876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4008" y="4771444"/>
            <a:ext cx="3570444" cy="89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7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Геометрическая прогрессия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980728"/>
            <a:ext cx="8808913" cy="5352708"/>
          </a:xfrm>
        </p:spPr>
        <p:txBody>
          <a:bodyPr>
            <a:noAutofit/>
          </a:bodyPr>
          <a:lstStyle/>
          <a:p>
            <a:pPr marL="0" indent="0"/>
            <a:r>
              <a:rPr lang="ru-RU" sz="2400" dirty="0"/>
              <a:t>Геометрическая прогрессия</a:t>
            </a:r>
            <a:r>
              <a:rPr lang="ru-RU" sz="2400" b="0" dirty="0"/>
              <a:t> — последовательность чисел </a:t>
            </a:r>
            <a:br>
              <a:rPr lang="ru-RU" sz="2400" b="0" dirty="0"/>
            </a:br>
            <a:r>
              <a:rPr lang="ru-RU" sz="2400" b="0" dirty="0"/>
              <a:t>b</a:t>
            </a:r>
            <a:r>
              <a:rPr lang="ru-RU" sz="2400" b="0" baseline="-25000" dirty="0"/>
              <a:t>1</a:t>
            </a:r>
            <a:r>
              <a:rPr lang="ru-RU" sz="2400" b="0" dirty="0"/>
              <a:t>, b</a:t>
            </a:r>
            <a:r>
              <a:rPr lang="ru-RU" sz="2400" b="0" baseline="-25000" dirty="0"/>
              <a:t>2</a:t>
            </a:r>
            <a:r>
              <a:rPr lang="ru-RU" sz="2400" b="0" dirty="0"/>
              <a:t>, b</a:t>
            </a:r>
            <a:r>
              <a:rPr lang="ru-RU" sz="2400" b="0" baseline="-25000" dirty="0"/>
              <a:t>3</a:t>
            </a:r>
            <a:r>
              <a:rPr lang="ru-RU" sz="2400" b="0" dirty="0"/>
              <a:t>,.. (членов прогрессии), в которой каждое последующее число, начиная со второго, получается из предыдущего умножением его на определённое число q (знаменатель прогрессии), где b1 ≠ 0, q ≠ 0.</a:t>
            </a:r>
          </a:p>
          <a:p>
            <a:pPr marL="0" indent="0"/>
            <a:r>
              <a:rPr lang="ru-RU" sz="2400" b="0" dirty="0"/>
              <a:t>b</a:t>
            </a:r>
            <a:r>
              <a:rPr lang="ru-RU" sz="2400" b="0" baseline="-25000" dirty="0"/>
              <a:t>1</a:t>
            </a:r>
            <a:r>
              <a:rPr lang="ru-RU" sz="2400" b="0" dirty="0"/>
              <a:t>, b</a:t>
            </a:r>
            <a:r>
              <a:rPr lang="ru-RU" sz="2400" b="0" baseline="-25000" dirty="0"/>
              <a:t>2 </a:t>
            </a:r>
            <a:r>
              <a:rPr lang="ru-RU" sz="2400" b="0" dirty="0"/>
              <a:t>= b</a:t>
            </a:r>
            <a:r>
              <a:rPr lang="ru-RU" sz="2400" b="0" baseline="-25000" dirty="0"/>
              <a:t>1</a:t>
            </a:r>
            <a:r>
              <a:rPr lang="ru-RU" sz="2400" b="0" dirty="0"/>
              <a:t>q, b</a:t>
            </a:r>
            <a:r>
              <a:rPr lang="ru-RU" sz="2400" b="0" baseline="-25000" dirty="0"/>
              <a:t>3 </a:t>
            </a:r>
            <a:r>
              <a:rPr lang="ru-RU" sz="2400" b="0" dirty="0"/>
              <a:t>= b</a:t>
            </a:r>
            <a:r>
              <a:rPr lang="ru-RU" sz="2400" b="0" baseline="-25000" dirty="0"/>
              <a:t>2</a:t>
            </a:r>
            <a:r>
              <a:rPr lang="ru-RU" sz="2400" b="0" dirty="0"/>
              <a:t>q, ..., </a:t>
            </a:r>
            <a:r>
              <a:rPr lang="ru-RU" sz="2400" b="0" dirty="0" err="1"/>
              <a:t>b</a:t>
            </a:r>
            <a:r>
              <a:rPr lang="ru-RU" sz="2400" b="0" baseline="-25000" dirty="0" err="1"/>
              <a:t>n</a:t>
            </a:r>
            <a:r>
              <a:rPr lang="ru-RU" sz="2400" b="0" baseline="-25000" dirty="0"/>
              <a:t> </a:t>
            </a:r>
            <a:r>
              <a:rPr lang="ru-RU" sz="2400" b="0" dirty="0"/>
              <a:t>= b</a:t>
            </a:r>
            <a:r>
              <a:rPr lang="ru-RU" sz="2400" b="0" baseline="-25000" dirty="0"/>
              <a:t>n-1</a:t>
            </a:r>
            <a:r>
              <a:rPr lang="ru-RU" sz="2400" b="0" dirty="0"/>
              <a:t>q , ...</a:t>
            </a:r>
          </a:p>
          <a:p>
            <a:pPr marL="0" indent="0"/>
            <a:r>
              <a:rPr lang="ru-RU" sz="2400" b="0" dirty="0"/>
              <a:t>где q знаменатель геометрической прогрессии (шаг),</a:t>
            </a:r>
          </a:p>
          <a:p>
            <a:pPr marL="0" indent="0"/>
            <a:r>
              <a:rPr lang="ru-RU" sz="2400" b="0" dirty="0"/>
              <a:t>b</a:t>
            </a:r>
            <a:r>
              <a:rPr lang="ru-RU" sz="2400" b="0" baseline="-25000" dirty="0"/>
              <a:t>1</a:t>
            </a:r>
            <a:r>
              <a:rPr lang="ru-RU" sz="2400" b="0" dirty="0"/>
              <a:t>, b</a:t>
            </a:r>
            <a:r>
              <a:rPr lang="ru-RU" sz="2400" b="0" baseline="-25000" dirty="0"/>
              <a:t>2</a:t>
            </a:r>
            <a:r>
              <a:rPr lang="ru-RU" sz="2400" b="0" dirty="0"/>
              <a:t>, b</a:t>
            </a:r>
            <a:r>
              <a:rPr lang="ru-RU" sz="2400" b="0" baseline="-25000" dirty="0"/>
              <a:t>3</a:t>
            </a:r>
            <a:r>
              <a:rPr lang="ru-RU" sz="2400" b="0" dirty="0"/>
              <a:t>, ..., </a:t>
            </a:r>
            <a:r>
              <a:rPr lang="ru-RU" sz="2400" b="0" dirty="0" err="1"/>
              <a:t>b</a:t>
            </a:r>
            <a:r>
              <a:rPr lang="ru-RU" sz="2400" b="0" baseline="-25000" dirty="0" err="1"/>
              <a:t>n</a:t>
            </a:r>
            <a:r>
              <a:rPr lang="ru-RU" sz="2400" b="0" dirty="0"/>
              <a:t>,.. – члены геометрической прогрессии.</a:t>
            </a:r>
          </a:p>
          <a:p>
            <a:endParaRPr lang="ru-RU" sz="2400" b="0" dirty="0"/>
          </a:p>
          <a:p>
            <a:r>
              <a:rPr lang="ru-RU" sz="2400" b="0" dirty="0"/>
              <a:t>Формулы суммы первых n членов геометрической прогрессии</a:t>
            </a:r>
            <a:endParaRPr lang="ru-RU" sz="3600" b="0" dirty="0"/>
          </a:p>
          <a:p>
            <a:pPr marL="0" indent="0"/>
            <a:r>
              <a:rPr lang="ru-RU" sz="2800" dirty="0"/>
              <a:t>				</a:t>
            </a:r>
          </a:p>
          <a:p>
            <a:pPr marL="0" indent="0"/>
            <a:r>
              <a:rPr lang="ru-RU" sz="2800" b="0" dirty="0"/>
              <a:t>			при </a:t>
            </a:r>
            <a:r>
              <a:rPr lang="en-US" sz="2400" b="0" dirty="0"/>
              <a:t>q &lt; 1</a:t>
            </a:r>
            <a:r>
              <a:rPr lang="ru-RU" sz="2400" b="0" dirty="0"/>
              <a:t> или при </a:t>
            </a:r>
            <a:r>
              <a:rPr lang="en-US" sz="2400" b="0" dirty="0"/>
              <a:t>q &gt; 1</a:t>
            </a:r>
            <a:r>
              <a:rPr lang="ru-RU" sz="2400" b="0" dirty="0"/>
              <a:t> </a:t>
            </a:r>
          </a:p>
        </p:txBody>
      </p:sp>
      <p:sp>
        <p:nvSpPr>
          <p:cNvPr id="5" name="AutoShape 2" descr="ÐÐ°ÑÑÐ¸Ð½ÐºÐ¸ Ð¿Ð¾ Ð·Ð°Ð¿ÑÐ¾ÑÑ Ð·Ð°Ð´Ð°ÑÐ° Ð¾ Ð²Ð¾ÑÑÐ¼Ð¸ ÑÐµÑÐ·ÑÑ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75" y="5350271"/>
            <a:ext cx="2447925" cy="11525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0192" y="5335983"/>
            <a:ext cx="240982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5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Некоторые конечные числовые ряды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980728"/>
            <a:ext cx="8808913" cy="5352708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Сумма n первых натуральных чисел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Сумма n первых четных натуральных чисел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Сумма n первых нечетных натуральных чисел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AutoShape 2" descr="ÐÐ°ÑÑÐ¸Ð½ÐºÐ¸ Ð¿Ð¾ Ð·Ð°Ð¿ÑÐ¾ÑÑ Ð·Ð°Ð´Ð°ÑÐ° Ð¾ Ð²Ð¾ÑÑÐ¼Ð¸ ÑÐµÑÐ·ÑÑ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59" y="1593129"/>
            <a:ext cx="7460002" cy="12756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59" y="3900052"/>
            <a:ext cx="7457670" cy="79229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559" y="5818132"/>
            <a:ext cx="7623289" cy="92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5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Некоторые конечные числовые ряды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980728"/>
            <a:ext cx="8808913" cy="5352708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Сумма квадратов n первых натуральных чисел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Сумма квадратов n первых нечетных натуральных чисел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AutoShape 2" descr="ÐÐ°ÑÑÐ¸Ð½ÐºÐ¸ Ð¿Ð¾ Ð·Ð°Ð¿ÑÐ¾ÑÑ Ð·Ð°Ð´Ð°ÑÐ° Ð¾ Ð²Ð¾ÑÑÐ¼Ð¸ ÑÐµÑÐ·ÑÑ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439" y="1633272"/>
            <a:ext cx="7847635" cy="10396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581" y="4221088"/>
            <a:ext cx="7826494" cy="126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52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Некоторые конечные числовые ряды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980728"/>
            <a:ext cx="8808913" cy="5352708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Сумма кубов n первых натуральных чисел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Сумма кубов n первых нечетных натуральных чисел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AutoShape 2" descr="ÐÐ°ÑÑÐ¸Ð½ÐºÐ¸ Ð¿Ð¾ Ð·Ð°Ð¿ÑÐ¾ÑÑ Ð·Ð°Ð´Ð°ÑÐ° Ð¾ Ð²Ð¾ÑÑÐ¼Ð¸ ÑÐµÑÐ·ÑÑ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5" y="1664194"/>
            <a:ext cx="7583292" cy="154878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4509120"/>
            <a:ext cx="76866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1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Комбинаторные формулы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980728"/>
            <a:ext cx="8808913" cy="5352708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AutoShape 2" descr="ÐÐ°ÑÑÐ¸Ð½ÐºÐ¸ Ð¿Ð¾ Ð·Ð°Ð¿ÑÐ¾ÑÑ Ð·Ð°Ð´Ð°ÑÐ° Ð¾ Ð²Ð¾ÑÑÐ¼Ð¸ ÑÐµÑÐ·ÑÑ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3DBA7A4-45B9-4013-B732-220796D49D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75" y="980728"/>
            <a:ext cx="8134583" cy="551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555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Наибольший общий делитель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980728"/>
            <a:ext cx="8808913" cy="5352708"/>
          </a:xfrm>
        </p:spPr>
        <p:txBody>
          <a:bodyPr>
            <a:noAutofit/>
          </a:bodyPr>
          <a:lstStyle/>
          <a:p>
            <a:pPr marL="0" indent="0"/>
            <a:r>
              <a:rPr lang="ru-RU" sz="2800" b="0" dirty="0"/>
              <a:t>Наибольшим общим делителем (НОД) для двух целых чисел m и n называется наибольший из их общих делителей. Пример: для чисел 54 и 24 наибольший общий делитель равен 6.</a:t>
            </a:r>
          </a:p>
          <a:p>
            <a:pPr marL="0" indent="0"/>
            <a:endParaRPr lang="ru-RU" sz="2800" b="0" dirty="0"/>
          </a:p>
          <a:p>
            <a:pPr marL="0" indent="0"/>
            <a:r>
              <a:rPr lang="ru-RU" sz="2800" b="0" dirty="0"/>
              <a:t>Наибольший общий делитель существует и однозначно определён, если хотя бы одно из чисел m или n не равно нулю.</a:t>
            </a:r>
          </a:p>
          <a:p>
            <a:pPr marL="0" indent="0"/>
            <a:endParaRPr lang="ru-RU" sz="2800" b="0" dirty="0"/>
          </a:p>
          <a:p>
            <a:pPr marL="0" indent="0"/>
            <a:r>
              <a:rPr lang="ru-RU" sz="2800" b="0" dirty="0"/>
              <a:t>Возможные обозначения наибольшего общего делителя чисел </a:t>
            </a:r>
            <a:r>
              <a:rPr lang="en-US" sz="2800" b="0" dirty="0"/>
              <a:t>m </a:t>
            </a:r>
            <a:r>
              <a:rPr lang="ru-RU" sz="2800" b="0" dirty="0"/>
              <a:t>и </a:t>
            </a:r>
            <a:r>
              <a:rPr lang="en-US" sz="2800" b="0" dirty="0"/>
              <a:t>n:</a:t>
            </a:r>
            <a:r>
              <a:rPr lang="ru-RU" sz="2800" b="0" dirty="0"/>
              <a:t> НОД(</a:t>
            </a:r>
            <a:r>
              <a:rPr lang="en-US" sz="2800" b="0" dirty="0"/>
              <a:t>m, n)</a:t>
            </a:r>
            <a:r>
              <a:rPr lang="ru-RU" sz="2800" b="0" dirty="0"/>
              <a:t> или </a:t>
            </a:r>
            <a:r>
              <a:rPr lang="en-US" sz="2800" b="0" dirty="0" err="1"/>
              <a:t>gcd</a:t>
            </a:r>
            <a:r>
              <a:rPr lang="en-US" sz="2800" b="0" dirty="0"/>
              <a:t>(</a:t>
            </a:r>
            <a:r>
              <a:rPr lang="en-US" sz="2800" b="0" dirty="0" err="1"/>
              <a:t>m,n</a:t>
            </a:r>
            <a:r>
              <a:rPr lang="en-US" sz="2800" b="0" dirty="0"/>
              <a:t>) (</a:t>
            </a:r>
            <a:r>
              <a:rPr lang="ru-RU" sz="2800" b="0" dirty="0"/>
              <a:t>от англ. </a:t>
            </a:r>
            <a:r>
              <a:rPr lang="en-US" sz="2800" b="0" dirty="0"/>
              <a:t>greatest common divisor)</a:t>
            </a:r>
            <a:r>
              <a:rPr lang="ru-RU" sz="2800" b="0" dirty="0"/>
              <a:t>.</a:t>
            </a:r>
          </a:p>
        </p:txBody>
      </p:sp>
      <p:sp>
        <p:nvSpPr>
          <p:cNvPr id="5" name="AutoShape 2" descr="ÐÐ°ÑÑÐ¸Ð½ÐºÐ¸ Ð¿Ð¾ Ð·Ð°Ð¿ÑÐ¾ÑÑ Ð·Ð°Ð´Ð°ÑÐ° Ð¾ Ð²Ð¾ÑÑÐ¼Ð¸ ÑÐµÑÐ·ÑÑ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72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Алгоритм Евклида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980728"/>
            <a:ext cx="8808913" cy="5352708"/>
          </a:xfrm>
        </p:spPr>
        <p:txBody>
          <a:bodyPr>
            <a:noAutofit/>
          </a:bodyPr>
          <a:lstStyle/>
          <a:p>
            <a:pPr marL="0" indent="0"/>
            <a:r>
              <a:rPr lang="ru-RU" sz="2400" b="0" dirty="0"/>
              <a:t>Задачу поиска НОД можно решать разными способами. Наивный алгоритм — будем перебирать все числа от 1 до </a:t>
            </a:r>
            <a:r>
              <a:rPr lang="ru-RU" sz="2400" b="0" i="1" dirty="0" err="1"/>
              <a:t>min</a:t>
            </a:r>
            <a:r>
              <a:rPr lang="ru-RU" sz="2400" b="0" dirty="0"/>
              <a:t>(</a:t>
            </a:r>
            <a:r>
              <a:rPr lang="ru-RU" sz="2400" b="0" i="1" dirty="0" err="1"/>
              <a:t>a</a:t>
            </a:r>
            <a:r>
              <a:rPr lang="ru-RU" sz="2400" b="0" dirty="0" err="1"/>
              <a:t>,</a:t>
            </a:r>
            <a:r>
              <a:rPr lang="ru-RU" sz="2400" b="0" i="1" dirty="0" err="1"/>
              <a:t>b</a:t>
            </a:r>
            <a:r>
              <a:rPr lang="ru-RU" sz="2400" b="0" dirty="0"/>
              <a:t>), будем проверять делимость чисел a и b на проверяемое число, выберем наибольшее число, на которое делятся и a, и b. Такой алгоритм будет имеет сложность </a:t>
            </a:r>
            <a:r>
              <a:rPr lang="ru-RU" sz="2400" b="0" i="1" dirty="0"/>
              <a:t>O</a:t>
            </a:r>
            <a:r>
              <a:rPr lang="ru-RU" sz="2400" b="0" dirty="0"/>
              <a:t>(</a:t>
            </a:r>
            <a:r>
              <a:rPr lang="ru-RU" sz="2400" b="0" i="1" dirty="0" err="1"/>
              <a:t>min</a:t>
            </a:r>
            <a:r>
              <a:rPr lang="ru-RU" sz="2400" b="0" dirty="0"/>
              <a:t>(</a:t>
            </a:r>
            <a:r>
              <a:rPr lang="ru-RU" sz="2400" b="0" i="1" dirty="0" err="1"/>
              <a:t>a</a:t>
            </a:r>
            <a:r>
              <a:rPr lang="ru-RU" sz="2400" b="0" dirty="0" err="1"/>
              <a:t>,</a:t>
            </a:r>
            <a:r>
              <a:rPr lang="ru-RU" sz="2400" b="0" i="1" dirty="0" err="1"/>
              <a:t>b</a:t>
            </a:r>
            <a:r>
              <a:rPr lang="ru-RU" sz="2400" b="0" dirty="0"/>
              <a:t>)).</a:t>
            </a:r>
          </a:p>
          <a:p>
            <a:pPr marL="0" indent="0"/>
            <a:endParaRPr lang="ru-RU" sz="2400" b="0" dirty="0"/>
          </a:p>
          <a:p>
            <a:pPr marL="0" indent="0"/>
            <a:r>
              <a:rPr lang="ru-RU" sz="2400" b="0" dirty="0"/>
              <a:t>Гораздо более эффективно можно решить эту же задачу, если использовать алгоритм Евклида. Он основан на следующем свойстве: </a:t>
            </a:r>
          </a:p>
          <a:p>
            <a:pPr marL="0" indent="0"/>
            <a:r>
              <a:rPr lang="ru-RU" sz="2400" b="0" dirty="0"/>
              <a:t>НОД</a:t>
            </a:r>
            <a:r>
              <a:rPr lang="en-US" sz="2400" b="0" dirty="0"/>
              <a:t>(a, b) = </a:t>
            </a:r>
            <a:r>
              <a:rPr lang="ru-RU" sz="2400" b="0" dirty="0"/>
              <a:t>НОД</a:t>
            </a:r>
            <a:r>
              <a:rPr lang="en-US" sz="2400" b="0" dirty="0"/>
              <a:t>(a - b, b)</a:t>
            </a:r>
            <a:endParaRPr lang="ru-RU" sz="2400" b="0" dirty="0"/>
          </a:p>
          <a:p>
            <a:pPr marL="0" indent="0"/>
            <a:endParaRPr lang="ru-RU" sz="2400" b="0" dirty="0"/>
          </a:p>
        </p:txBody>
      </p:sp>
      <p:sp>
        <p:nvSpPr>
          <p:cNvPr id="5" name="AutoShape 2" descr="ÐÐ°ÑÑÐ¸Ð½ÐºÐ¸ Ð¿Ð¾ Ð·Ð°Ð¿ÑÐ¾ÑÑ Ð·Ð°Ð´Ð°ÑÐ° Ð¾ Ð²Ð¾ÑÑÐ¼Ð¸ ÑÐµÑÐ·ÑÑ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936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1113</TotalTime>
  <Words>290</Words>
  <Application>Microsoft Office PowerPoint</Application>
  <PresentationFormat>Экран (4:3)</PresentationFormat>
  <Paragraphs>109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 New</vt:lpstr>
      <vt:lpstr>Franklin Gothic Book</vt:lpstr>
      <vt:lpstr>Franklin Gothic Medium</vt:lpstr>
      <vt:lpstr>Tunga</vt:lpstr>
      <vt:lpstr>Wingdings</vt:lpstr>
      <vt:lpstr>Углы</vt:lpstr>
      <vt:lpstr>Профильная школа по программированию</vt:lpstr>
      <vt:lpstr>Арифметическая прогрессия:</vt:lpstr>
      <vt:lpstr>Геометрическая прогрессия:</vt:lpstr>
      <vt:lpstr>Некоторые конечные числовые ряды:</vt:lpstr>
      <vt:lpstr>Некоторые конечные числовые ряды:</vt:lpstr>
      <vt:lpstr>Некоторые конечные числовые ряды:</vt:lpstr>
      <vt:lpstr>Комбинаторные формулы:</vt:lpstr>
      <vt:lpstr>Наибольший общий делитель:</vt:lpstr>
      <vt:lpstr>Алгоритм Евклида:</vt:lpstr>
      <vt:lpstr>Алгоритм Евклида:</vt:lpstr>
      <vt:lpstr>Алгоритм Евклида:</vt:lpstr>
      <vt:lpstr>Улучшенный Алгоритм Евклида:</vt:lpstr>
      <vt:lpstr>Наименьшее общее кратное: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для учителей информатики</dc:title>
  <dc:creator>Карабанов Антон Викторович</dc:creator>
  <cp:lastModifiedBy>Карабанов Антон Викторович</cp:lastModifiedBy>
  <cp:revision>107</cp:revision>
  <dcterms:created xsi:type="dcterms:W3CDTF">2018-03-14T22:42:41Z</dcterms:created>
  <dcterms:modified xsi:type="dcterms:W3CDTF">2021-01-02T23:10:02Z</dcterms:modified>
</cp:coreProperties>
</file>